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1" r:id="rId3"/>
    <p:sldId id="282" r:id="rId4"/>
    <p:sldId id="303" r:id="rId5"/>
    <p:sldId id="302" r:id="rId6"/>
    <p:sldId id="301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3" r:id="rId16"/>
    <p:sldId id="312" r:id="rId17"/>
    <p:sldId id="314" r:id="rId18"/>
    <p:sldId id="315" r:id="rId19"/>
  </p:sldIdLst>
  <p:sldSz cx="12192000" cy="6858000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700"/>
    <a:srgbClr val="2681FF"/>
    <a:srgbClr val="063DC5"/>
    <a:srgbClr val="EB5931"/>
    <a:srgbClr val="E6E6E6"/>
    <a:srgbClr val="767171"/>
    <a:srgbClr val="D19C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54" autoAdjust="0"/>
    <p:restoredTop sz="94660"/>
  </p:normalViewPr>
  <p:slideViewPr>
    <p:cSldViewPr snapToGrid="0">
      <p:cViewPr varScale="1">
        <p:scale>
          <a:sx n="88" d="100"/>
          <a:sy n="88" d="100"/>
        </p:scale>
        <p:origin x="70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6 клас</c:v>
                </c:pt>
                <c:pt idx="1">
                  <c:v>7 клас</c:v>
                </c:pt>
                <c:pt idx="2">
                  <c:v>9 клас</c:v>
                </c:pt>
                <c:pt idx="3">
                  <c:v>10 клас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B8-4875-A309-BAA74D9AD76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ІІ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Лист1!$A$2:$A$5</c:f>
              <c:strCache>
                <c:ptCount val="4"/>
                <c:pt idx="0">
                  <c:v>6 клас</c:v>
                </c:pt>
                <c:pt idx="1">
                  <c:v>7 клас</c:v>
                </c:pt>
                <c:pt idx="2">
                  <c:v>9 клас</c:v>
                </c:pt>
                <c:pt idx="3">
                  <c:v>10 клас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B8-4875-A309-BAA74D9AD76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ІІІ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6 клас</c:v>
                </c:pt>
                <c:pt idx="1">
                  <c:v>7 клас</c:v>
                </c:pt>
                <c:pt idx="2">
                  <c:v>9 клас</c:v>
                </c:pt>
                <c:pt idx="3">
                  <c:v>10 клас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B8-4875-A309-BAA74D9AD7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834944"/>
        <c:axId val="123060224"/>
      </c:barChart>
      <c:catAx>
        <c:axId val="122834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3060224"/>
        <c:crosses val="autoZero"/>
        <c:auto val="1"/>
        <c:lblAlgn val="ctr"/>
        <c:lblOffset val="100"/>
        <c:noMultiLvlLbl val="0"/>
      </c:catAx>
      <c:valAx>
        <c:axId val="123060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28349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7 клас</c:v>
                </c:pt>
                <c:pt idx="1">
                  <c:v>8 клас</c:v>
                </c:pt>
                <c:pt idx="2">
                  <c:v>9 клас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14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D-449D-9AE3-B4B91CC275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ІІ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EF1D-449D-9AE3-B4B91CC27549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2-EF1D-449D-9AE3-B4B91CC27549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EF1D-449D-9AE3-B4B91CC2754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7 клас</c:v>
                </c:pt>
                <c:pt idx="1">
                  <c:v>8 клас</c:v>
                </c:pt>
                <c:pt idx="2">
                  <c:v>9 клас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</c:v>
                </c:pt>
                <c:pt idx="1">
                  <c:v>6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1D-449D-9AE3-B4B91CC2754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ІІІ</c:v>
                </c:pt>
              </c:strCache>
            </c:strRef>
          </c:tx>
          <c:spPr>
            <a:solidFill>
              <a:srgbClr val="063DC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7 клас</c:v>
                </c:pt>
                <c:pt idx="1">
                  <c:v>8 клас</c:v>
                </c:pt>
                <c:pt idx="2">
                  <c:v>9 клас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  <c:pt idx="1">
                  <c:v>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F1D-449D-9AE3-B4B91CC275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248640"/>
        <c:axId val="123250176"/>
      </c:barChart>
      <c:catAx>
        <c:axId val="123248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3250176"/>
        <c:crosses val="autoZero"/>
        <c:auto val="1"/>
        <c:lblAlgn val="ctr"/>
        <c:lblOffset val="100"/>
        <c:noMultiLvlLbl val="0"/>
      </c:catAx>
      <c:valAx>
        <c:axId val="123250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32486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 клас</c:v>
                </c:pt>
                <c:pt idx="1">
                  <c:v>4 клас</c:v>
                </c:pt>
                <c:pt idx="2">
                  <c:v>5 клас</c:v>
                </c:pt>
                <c:pt idx="3">
                  <c:v>6 клас</c:v>
                </c:pt>
                <c:pt idx="4">
                  <c:v>7 клас</c:v>
                </c:pt>
                <c:pt idx="5">
                  <c:v>8 клас</c:v>
                </c:pt>
                <c:pt idx="6">
                  <c:v>9 клас</c:v>
                </c:pt>
                <c:pt idx="7">
                  <c:v>10 клас</c:v>
                </c:pt>
                <c:pt idx="8">
                  <c:v>11 клас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1">
                  <c:v>1</c:v>
                </c:pt>
                <c:pt idx="2">
                  <c:v>4</c:v>
                </c:pt>
                <c:pt idx="3">
                  <c:v>4</c:v>
                </c:pt>
                <c:pt idx="5">
                  <c:v>4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7-4F25-B15B-1B991C2618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ІІ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 клас</c:v>
                </c:pt>
                <c:pt idx="1">
                  <c:v>4 клас</c:v>
                </c:pt>
                <c:pt idx="2">
                  <c:v>5 клас</c:v>
                </c:pt>
                <c:pt idx="3">
                  <c:v>6 клас</c:v>
                </c:pt>
                <c:pt idx="4">
                  <c:v>7 клас</c:v>
                </c:pt>
                <c:pt idx="5">
                  <c:v>8 клас</c:v>
                </c:pt>
                <c:pt idx="6">
                  <c:v>9 клас</c:v>
                </c:pt>
                <c:pt idx="7">
                  <c:v>10 клас</c:v>
                </c:pt>
                <c:pt idx="8">
                  <c:v>11 клас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2</c:v>
                </c:pt>
                <c:pt idx="1">
                  <c:v>9</c:v>
                </c:pt>
                <c:pt idx="2">
                  <c:v>7</c:v>
                </c:pt>
                <c:pt idx="3">
                  <c:v>5</c:v>
                </c:pt>
                <c:pt idx="4">
                  <c:v>2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E7-4F25-B15B-1B991C2618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ІІІ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3 клас</c:v>
                </c:pt>
                <c:pt idx="1">
                  <c:v>4 клас</c:v>
                </c:pt>
                <c:pt idx="2">
                  <c:v>5 клас</c:v>
                </c:pt>
                <c:pt idx="3">
                  <c:v>6 клас</c:v>
                </c:pt>
                <c:pt idx="4">
                  <c:v>7 клас</c:v>
                </c:pt>
                <c:pt idx="5">
                  <c:v>8 клас</c:v>
                </c:pt>
                <c:pt idx="6">
                  <c:v>9 клас</c:v>
                </c:pt>
                <c:pt idx="7">
                  <c:v>10 клас</c:v>
                </c:pt>
                <c:pt idx="8">
                  <c:v>11 клас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1">
                  <c:v>5</c:v>
                </c:pt>
                <c:pt idx="2">
                  <c:v>3</c:v>
                </c:pt>
                <c:pt idx="3">
                  <c:v>6</c:v>
                </c:pt>
                <c:pt idx="4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E7-4F25-B15B-1B991C261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4345472"/>
        <c:axId val="114347008"/>
      </c:barChart>
      <c:catAx>
        <c:axId val="114345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347008"/>
        <c:crosses val="autoZero"/>
        <c:auto val="1"/>
        <c:lblAlgn val="ctr"/>
        <c:lblOffset val="100"/>
        <c:noMultiLvlLbl val="0"/>
      </c:catAx>
      <c:valAx>
        <c:axId val="114347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3454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0-85E8-4F41-BACD-CE2D7EEDFE3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5E8-4F41-BACD-CE2D7EEDFE3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5E8-4F41-BACD-CE2D7EEDFE30}"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5E8-4F41-BACD-CE2D7EEDFE3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Золотой колосок</c:v>
                </c:pt>
                <c:pt idx="1">
                  <c:v>Срібний колосок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E8-4F41-BACD-CE2D7EEDFE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Золотой колосок</c:v>
                </c:pt>
                <c:pt idx="1">
                  <c:v>Срібний колосок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3-85E8-4F41-BACD-CE2D7EEDFE3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Золотой колосок</c:v>
                </c:pt>
                <c:pt idx="1">
                  <c:v>Срібний колосок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4-85E8-4F41-BACD-CE2D7EEDFE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842752"/>
        <c:axId val="129254144"/>
      </c:barChart>
      <c:catAx>
        <c:axId val="128842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9254144"/>
        <c:crosses val="autoZero"/>
        <c:auto val="1"/>
        <c:lblAlgn val="ctr"/>
        <c:lblOffset val="100"/>
        <c:noMultiLvlLbl val="0"/>
      </c:catAx>
      <c:valAx>
        <c:axId val="129254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842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Переможці в початковій школі</c:v>
                </c:pt>
                <c:pt idx="1">
                  <c:v>Переможці шкільного рівня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3A6A-4751-9016-E8F3AD2C1B6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2"/>
                <c:pt idx="0">
                  <c:v>Переможці в початковій школі</c:v>
                </c:pt>
                <c:pt idx="1">
                  <c:v>Переможці шкільного рівня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44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6A-4751-9016-E8F3AD2C1B6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Переможці в початковій школі</c:v>
                </c:pt>
                <c:pt idx="1">
                  <c:v>Переможці шкільного рівня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3A6A-4751-9016-E8F3AD2C1B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75392"/>
        <c:axId val="129276928"/>
      </c:barChart>
      <c:catAx>
        <c:axId val="129275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9276928"/>
        <c:crosses val="autoZero"/>
        <c:auto val="1"/>
        <c:lblAlgn val="ctr"/>
        <c:lblOffset val="100"/>
        <c:noMultiLvlLbl val="0"/>
      </c:catAx>
      <c:valAx>
        <c:axId val="129276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2753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3F8BC-51B4-4233-8D18-C244AC2D4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9508433-8BA9-4FEA-B744-615EB2AEF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086D47-B8EE-479D-82BE-E3CF226B9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ECE934-C884-4531-804F-7206FAE7B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8EECF2-32D4-4265-A323-0BB07A01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4898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04AC2E-EF46-463D-BB10-F180CC12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069251B-7E80-4B26-AB96-D34955940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FCFAA3C-EA73-4ACF-86FF-467B8261D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499CD5-2174-44CF-97A5-12259A5C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B39511D-45A6-449F-9AA0-5FAB9732C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661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F46822FD-5D8B-451D-9B94-CF35D7BCCA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BB3727-B91B-4FEF-8443-36F042D3C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7E14BD-D819-49D8-9DD6-C6B107F32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008E6BF-0282-443D-88D3-4725D0491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BF09BEE-2B94-4AC8-A9B8-CFACCF58C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600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C1BE6-4C52-4283-A7A6-E6867EB69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2759E5-AC58-46A9-B2A6-AFE1A95F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AF7D8D-569C-4237-9DBA-F9A297F24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C3553D5-B65B-44B2-91F5-29F0FFEB2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F9DF87C-FAF8-49A6-8E13-A482B57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9336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3CAAD8-CFC2-49AB-8A43-21140B688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CC5099C-D002-4BD5-B2CC-4AF1AA583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3918914-8184-4726-A41C-6BDFC4DA0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E59A8B9-86A4-4831-85F0-5D9DBC81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EA4433-1779-4510-9E4E-9B116315B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026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64CDA-BBE1-454D-8DC6-E45FD6F37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13C1B2-A26E-4F5F-A46C-8936447E5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A36074C5-05D5-4D3E-B687-A207E7B2DE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F46337-CE2B-488F-BA0F-F4EDD9C0E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556FC18-09D3-4AD7-9B27-D76F8FB0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FD4BED0B-F016-4DFE-924D-41AC6351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0957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4BC60-DACC-409C-8427-949F1252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F3C3984-346D-4543-9332-BEE66E9EE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15A5E3C-041C-4933-8ED0-A3BB8E1C8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EAA07FA-2AA3-4BC6-82AE-7ECE5764CB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06D2F2D-B780-49FC-8752-F055DE5FE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28CCB31-D4FB-4424-A3E4-478CE1AB1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98910C9-53ED-4226-9DF6-0DC34140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4E7C6AE-D3A6-40E9-8226-42F3D7C16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1578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7CE05-0A2B-49A2-807F-DFF5F66C7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1BCFB1A-2276-4AEC-A462-929F80A1D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A442C9E-BFEC-41F3-9E0F-18B2CF18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715CA72C-24A4-4F20-831D-83CD544A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88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C3BC7EF-0955-4C81-85A1-8FA2FFCE4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32E2F7A-2007-425E-98B8-048410F18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8BC2004-2A7D-453C-973A-D1E88668D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710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B68F3-F18E-450E-B575-D823D4E65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3267787-022C-4844-81EA-41739F65F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9F165C7-B999-45A4-A395-3B604E30A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D72E80F-C6E5-4D3F-B6B2-349ECB1AC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39870C9-F5BB-4C80-BBC4-9A6F1548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E5B2CF2-72AC-4472-9AFA-997BEE1AA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678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DF608-A4D4-4F16-8BB2-49EF5DCC4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D8F94F4-A4D6-497D-BFB6-3B8FADD25A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3BDAC906-E1DB-49FB-B232-C646E8769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171AE7C-ED4F-4DC4-895E-811B4562D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0F9F4BB-455A-4111-B8D1-5F9E0113E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A906FE3-6001-4458-AB37-49DFF8CDC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649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B610881-FCA4-455D-AFF0-A8B6C505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AF90233-2D60-4770-929B-64848A2A5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69F9462-297E-4ABD-A0A0-E3F3DF7F33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E804C-84A1-44AC-9291-D1A3EFD30BFC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F7C11DA-5420-423D-92CB-7059204AA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27C5A0F-5216-41C8-8655-31E91CBF9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D27EC-EED9-4296-A6D0-CE6333B89375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352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3533" y="-269039"/>
            <a:ext cx="12305533" cy="8115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6686" y="1785257"/>
            <a:ext cx="10987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C00000"/>
                </a:solidFill>
                <a:latin typeface="Georgia" pitchFamily="18" charset="0"/>
              </a:rPr>
              <a:t>ЗВІТ ДИРЕКТОРА СШ № 211</a:t>
            </a:r>
            <a:endParaRPr lang="uk-UA" sz="5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0" y="2799777"/>
            <a:ext cx="2816808" cy="62070"/>
          </a:xfrm>
          <a:prstGeom prst="rect">
            <a:avLst/>
          </a:prstGeom>
          <a:solidFill>
            <a:srgbClr val="EB59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33829" y="3904343"/>
            <a:ext cx="108131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solidFill>
                  <a:srgbClr val="002060"/>
                </a:solidFill>
                <a:latin typeface="Georgia" pitchFamily="18" charset="0"/>
              </a:rPr>
              <a:t>ЧЕРНЮК </a:t>
            </a:r>
          </a:p>
          <a:p>
            <a:pPr algn="ctr"/>
            <a:r>
              <a:rPr lang="uk-UA" sz="4800" b="1" dirty="0" smtClean="0">
                <a:solidFill>
                  <a:srgbClr val="002060"/>
                </a:solidFill>
                <a:latin typeface="Georgia" pitchFamily="18" charset="0"/>
              </a:rPr>
              <a:t>НАТАЛІЇ В</a:t>
            </a:r>
            <a:r>
              <a:rPr lang="en-US" sz="4800" b="1" dirty="0" smtClean="0">
                <a:solidFill>
                  <a:srgbClr val="002060"/>
                </a:solidFill>
                <a:latin typeface="Georgia" pitchFamily="18" charset="0"/>
              </a:rPr>
              <a:t>’</a:t>
            </a:r>
            <a:r>
              <a:rPr lang="uk-UA" sz="4800" b="1" dirty="0" smtClean="0">
                <a:solidFill>
                  <a:srgbClr val="002060"/>
                </a:solidFill>
                <a:latin typeface="Georgia" pitchFamily="18" charset="0"/>
              </a:rPr>
              <a:t>ЯЧЕСЛАВІВНИ</a:t>
            </a:r>
          </a:p>
          <a:p>
            <a:endParaRPr lang="ru-RU" sz="48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17259" y="3671048"/>
            <a:ext cx="7584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>
              <a:solidFill>
                <a:srgbClr val="EB593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337133" y="4412343"/>
            <a:ext cx="46180" cy="811422"/>
          </a:xfrm>
          <a:prstGeom prst="rect">
            <a:avLst/>
          </a:prstGeom>
          <a:solidFill>
            <a:srgbClr val="EB59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5" descr="x_d2f989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09390"/>
            <a:ext cx="1439862" cy="13684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324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857" y="1"/>
            <a:ext cx="11437257" cy="146594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Georgia" pitchFamily="18" charset="0"/>
              </a:rPr>
              <a:t>Гринвіч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422400"/>
          <a:ext cx="11625263" cy="4754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4" name="AutoShape 2" descr="Обдаровані діти. Форми, методи, робота з обдарованими дітьми | NovoSV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Обдаровані діти. Форми, методи, робота з обдарованими дітьми | NovoSV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8" name="Picture 6" descr="Обдаровані діти. Форми, методи, робота з обдарованими дітьми | NovoSV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3257" y="232229"/>
            <a:ext cx="2857500" cy="2228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 rot="10800000" flipV="1">
            <a:off x="1343819" y="1190171"/>
            <a:ext cx="5546498" cy="856342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Georgia" pitchFamily="18" charset="0"/>
              </a:rPr>
              <a:t>Колосок</a:t>
            </a:r>
            <a:endParaRPr lang="ru-RU" sz="4000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10429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172200" y="595086"/>
            <a:ext cx="5183188" cy="595085"/>
          </a:xfrm>
        </p:spPr>
        <p:txBody>
          <a:bodyPr>
            <a:noAutofit/>
          </a:bodyPr>
          <a:lstStyle/>
          <a:p>
            <a:r>
              <a:rPr lang="uk-UA" sz="4000" dirty="0" smtClean="0">
                <a:solidFill>
                  <a:srgbClr val="C00000"/>
                </a:solidFill>
                <a:latin typeface="Georgia" pitchFamily="18" charset="0"/>
              </a:rPr>
              <a:t>             Соняшник</a:t>
            </a:r>
            <a:endParaRPr lang="ru-RU" sz="4000" dirty="0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sz="quarter" idx="4"/>
          </p:nvPr>
        </p:nvGraphicFramePr>
        <p:xfrm>
          <a:off x="6172200" y="2505075"/>
          <a:ext cx="5183188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9698" name="Picture 2" descr="Конкурс „Колосок” - Дописи | Faceboo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661" y="304800"/>
            <a:ext cx="1790700" cy="2552700"/>
          </a:xfrm>
          <a:prstGeom prst="rect">
            <a:avLst/>
          </a:prstGeom>
          <a:noFill/>
        </p:spPr>
      </p:pic>
      <p:pic>
        <p:nvPicPr>
          <p:cNvPr id="29702" name="Picture 6" descr="Соняшник&amp;quot; – гра справжніх патріоті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41326" y="1066800"/>
            <a:ext cx="4392599" cy="1532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888663" cy="1042988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Georgia" pitchFamily="18" charset="0"/>
              </a:rPr>
              <a:t>Виховна робота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6" name="Picture 2" descr="Виховна робота » Сайт Пологівського НВК | Сайт Пологівського НВ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2989" y="2155372"/>
            <a:ext cx="2781249" cy="2690949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09006" y="3082835"/>
            <a:ext cx="4611189" cy="1293223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Години спілкування, зустрічі з представниками Ювенальної превенції </a:t>
            </a:r>
            <a:endParaRPr lang="uk-UA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13509" y="5081450"/>
            <a:ext cx="5003074" cy="1136469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</a:rPr>
              <a:t>Активна робота учнівського самоврядування. Школа лідерів</a:t>
            </a:r>
            <a:endParaRPr lang="uk-UA" sz="200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71507" y="2664823"/>
            <a:ext cx="4846321" cy="914400"/>
          </a:xfrm>
          <a:prstGeom prst="roundRect">
            <a:avLst/>
          </a:prstGeom>
          <a:solidFill>
            <a:srgbClr val="2681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Районний конкурс «Берегиня Покрова козацький рід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оберіга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»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Довгаль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Віталій 10-В клас (ІІ місце);</a:t>
            </a:r>
            <a:endParaRPr lang="uk-UA" sz="2400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56663" y="5303519"/>
            <a:ext cx="5251268" cy="1149531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Участь в Освітньому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Хакатоні</a:t>
            </a:r>
            <a:endParaRPr lang="uk-UA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79176" y="1319349"/>
            <a:ext cx="5434150" cy="9144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Районний конкурс малюнків «Світ без насильства очима дітей» колективна робота учнів 10-А класу</a:t>
            </a:r>
            <a:endParaRPr lang="uk-UA" sz="2000" dirty="0">
              <a:latin typeface="Georgia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82880" y="1201782"/>
            <a:ext cx="5865223" cy="117565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Всеукраїнський конкурс екскурсоводів музеїв закладів освіти «Край, у якому я живу» (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Чернишук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Маргарита, 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Гонза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Діана 11-Б клас)</a:t>
            </a:r>
            <a:endParaRPr lang="uk-UA" sz="2000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262949" y="3814354"/>
            <a:ext cx="4611187" cy="131934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Районний конкурс «Вілія»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Кудовбенко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Катерина 6-А клас (ІІ місце),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Бодейчук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Дарина 5-Б клас,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Довгаль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  <a:ea typeface="Times New Roman" pitchFamily="18" charset="0"/>
                <a:cs typeface="Arial" pitchFamily="34" charset="0"/>
              </a:rPr>
              <a:t> Поліна 6-В клас (подяка).</a:t>
            </a:r>
            <a:endParaRPr lang="uk-UA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5602" name="Picture 2" descr="C:\Users\Чернюк Н В\Desktop\День казкових героїв.24.12.2020\200141000919_172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74" y="339634"/>
            <a:ext cx="3657600" cy="291301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</p:pic>
      <p:pic>
        <p:nvPicPr>
          <p:cNvPr id="25603" name="Picture 3" descr="C:\Users\Чернюк Н В\Desktop\Освітній Хакатон 2020\IMG_0164-COLLAGE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3623" y="245019"/>
            <a:ext cx="3503726" cy="4351338"/>
          </a:xfrm>
          <a:prstGeom prst="rect">
            <a:avLst/>
          </a:prstGeom>
          <a:noFill/>
          <a:ln w="76200">
            <a:solidFill>
              <a:srgbClr val="F2B700"/>
            </a:solidFill>
          </a:ln>
        </p:spPr>
      </p:pic>
      <p:pic>
        <p:nvPicPr>
          <p:cNvPr id="6" name="Picture 15" descr="Ð¡Ð²ÑÑÐ»Ð¸Ð½Ð° Ð²ÑÐ´ ÐÑÐ´Ð¼Ð¸Ð»Ð¸ Ð¢Ð¸ÑÐ°ÑÐµÐ½ÐºÐ¾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4182" y="171721"/>
            <a:ext cx="2860766" cy="309399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5605" name="Picture 5" descr="http://school211.kiev.ua/wp-content/uploads/2021/06/photo52944752578994956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41703">
            <a:off x="653143" y="3014573"/>
            <a:ext cx="3030582" cy="3369581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</p:pic>
      <p:pic>
        <p:nvPicPr>
          <p:cNvPr id="25607" name="Picture 7" descr="http://school211.kiev.ua/wp-content/uploads/2021/06/4-photo52944752578994956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8891" y="3683726"/>
            <a:ext cx="4180113" cy="283464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</p:pic>
      <p:pic>
        <p:nvPicPr>
          <p:cNvPr id="25609" name="Picture 9" descr="May be an illustration of 1 особа та квіт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92366" y="3657282"/>
            <a:ext cx="2773303" cy="2991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823" y="365126"/>
            <a:ext cx="11364686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  <a:latin typeface="Georgia" pitchFamily="18" charset="0"/>
              </a:rPr>
              <a:t>Робота соціально-психологічної служби</a:t>
            </a:r>
            <a:endParaRPr lang="uk-UA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3326" y="1345474"/>
            <a:ext cx="11430000" cy="4831489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  </a:t>
            </a:r>
            <a:r>
              <a:rPr lang="uk-UA" dirty="0" smtClean="0">
                <a:latin typeface="Georgia" pitchFamily="18" charset="0"/>
              </a:rPr>
              <a:t>Згідно з соціальними паспортами класу в школі навчаються учні наступних пільгових категорій:</a:t>
            </a:r>
          </a:p>
          <a:p>
            <a:r>
              <a:rPr lang="uk-UA" dirty="0" smtClean="0">
                <a:latin typeface="Georgia" pitchFamily="18" charset="0"/>
              </a:rPr>
              <a:t>Діти-сироти, діти позбавлені батьківського піклування – 1;</a:t>
            </a:r>
          </a:p>
          <a:p>
            <a:r>
              <a:rPr lang="uk-UA" dirty="0" smtClean="0">
                <a:latin typeface="Georgia" pitchFamily="18" charset="0"/>
              </a:rPr>
              <a:t>Здобувачі освіти з багатодітних сімей – 63;</a:t>
            </a:r>
          </a:p>
          <a:p>
            <a:r>
              <a:rPr lang="uk-UA" dirty="0" smtClean="0">
                <a:latin typeface="Georgia" pitchFamily="18" charset="0"/>
              </a:rPr>
              <a:t>Здобувачі освіти, батьки яких були або є учасниками АТО – 20;</a:t>
            </a:r>
          </a:p>
          <a:p>
            <a:r>
              <a:rPr lang="uk-UA" dirty="0" smtClean="0">
                <a:latin typeface="Georgia" pitchFamily="18" charset="0"/>
              </a:rPr>
              <a:t>Здобувачі освіти з інвалідністю – 7;</a:t>
            </a:r>
          </a:p>
          <a:p>
            <a:r>
              <a:rPr lang="uk-UA" dirty="0" smtClean="0">
                <a:latin typeface="Georgia" pitchFamily="18" charset="0"/>
              </a:rPr>
              <a:t>Здобувачі освіти з сімей </a:t>
            </a:r>
            <a:r>
              <a:rPr lang="uk-UA" dirty="0" err="1" smtClean="0">
                <a:latin typeface="Georgia" pitchFamily="18" charset="0"/>
              </a:rPr>
              <a:t>внутрішньопереміщених</a:t>
            </a:r>
            <a:r>
              <a:rPr lang="uk-UA" dirty="0" smtClean="0">
                <a:latin typeface="Georgia" pitchFamily="18" charset="0"/>
              </a:rPr>
              <a:t> осіб – 13;</a:t>
            </a:r>
          </a:p>
          <a:p>
            <a:r>
              <a:rPr lang="uk-UA" dirty="0" smtClean="0">
                <a:latin typeface="Georgia" pitchFamily="18" charset="0"/>
              </a:rPr>
              <a:t>Діти, які постраждали від аварії на ЧАЕС -2.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иховна робота » Сайт Пологівського НВК | Сайт Пологівського НВ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2989" y="2155372"/>
            <a:ext cx="2781249" cy="2690949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7086600" y="339251"/>
            <a:ext cx="4611189" cy="147610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«Профілактика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булінгу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 в учнівському середовищі», «Толерантність», «16 днів проти насильства» </a:t>
            </a:r>
            <a:endParaRPr lang="uk-UA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2514" y="274319"/>
            <a:ext cx="5003074" cy="1907178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Діагностика  психологічного самопочуття новоприбулих учнів; адаптація 1-х, 5-х класів, психологічний мікроклімат у колективі</a:t>
            </a:r>
            <a:endParaRPr lang="uk-UA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17463" y="2892269"/>
            <a:ext cx="4846321" cy="1031965"/>
          </a:xfrm>
          <a:prstGeom prst="roundRect">
            <a:avLst/>
          </a:prstGeom>
          <a:solidFill>
            <a:srgbClr val="2681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sz="24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Консультаційна робота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907176" y="4330337"/>
            <a:ext cx="4924699" cy="208391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</a:tabLst>
            </a:pP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Години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спілкуання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питань: «Дружба жити допомагає!»,«Всі ми </a:t>
            </a:r>
            <a:r>
              <a:rPr lang="uk-UA" sz="20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різні-</a:t>
            </a:r>
            <a:r>
              <a:rPr lang="uk-UA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всі ми рівні», «Стоп БУЛІНГ».</a:t>
            </a:r>
            <a:endParaRPr lang="uk-UA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7382" y="4611189"/>
            <a:ext cx="5865223" cy="203780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Створення плакатів та виставок дитячих малюнків «Соціальний педагог»,«Стоп </a:t>
            </a:r>
            <a:r>
              <a:rPr lang="en-US" dirty="0" smtClean="0">
                <a:solidFill>
                  <a:schemeClr val="tx1"/>
                </a:solidFill>
                <a:latin typeface="Georgia" pitchFamily="18" charset="0"/>
              </a:rPr>
              <a:t>COVID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-19»,«Ми – проти насильства», «Мирна школа», «Учні проти шкідливих звичок», «Діти проти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СНІДу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«Безпечний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інтернет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«Життя прекрасне»</a:t>
            </a:r>
            <a:endParaRPr lang="uk-UA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2790841"/>
            <a:ext cx="4611187" cy="131934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Просвітницька робота</a:t>
            </a:r>
          </a:p>
        </p:txBody>
      </p:sp>
      <p:pic>
        <p:nvPicPr>
          <p:cNvPr id="26626" name="Picture 2" descr="Володимирецький НВК &amp;quot;ЗОШ І-ІІІ ст.-ДНЗ&amp;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6503" y="2155370"/>
            <a:ext cx="2436132" cy="28700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4457" y="365126"/>
            <a:ext cx="10889343" cy="6276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Методична робота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942" y="888270"/>
            <a:ext cx="5003074" cy="1828803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Робота з електронним журналом 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“Єдина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школа”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, Ярмарок добрих справ, участь у благодійній допомозі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92240" y="4774090"/>
            <a:ext cx="4924699" cy="1835716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69875" algn="l"/>
                <a:tab pos="450850" algn="l"/>
              </a:tabLst>
            </a:pP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</a:rPr>
              <a:t>Уроки-диспути, інтегровані уроки «Застосування явищ поверхневого натягу та капілярних явищ у живій природі, побуті, техніці», запис 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</a:rPr>
              <a:t>відеопояснення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</a:rPr>
              <a:t>, відеороликів </a:t>
            </a:r>
            <a:endParaRPr lang="uk-UA" sz="2000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131" y="4545875"/>
            <a:ext cx="5865223" cy="203780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Участь у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вебінарах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, семінарах, які були проведені Інститутом післядипломної педагогічної освіти імені Б. Грінченка, видавництвами «Оксфорд», «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Лонгман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«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МакМіллан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«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Кембрідж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«</a:t>
            </a:r>
            <a:r>
              <a:rPr lang="en-US" dirty="0" smtClean="0">
                <a:solidFill>
                  <a:schemeClr val="tx1"/>
                </a:solidFill>
                <a:latin typeface="Georgia" pitchFamily="18" charset="0"/>
              </a:rPr>
              <a:t>MM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Паблікейшн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»,  «Експрес </a:t>
            </a:r>
            <a:r>
              <a:rPr lang="uk-UA" dirty="0" err="1" smtClean="0">
                <a:solidFill>
                  <a:schemeClr val="tx1"/>
                </a:solidFill>
                <a:latin typeface="Georgia" pitchFamily="18" charset="0"/>
              </a:rPr>
              <a:t>Паблішінг</a:t>
            </a:r>
            <a:r>
              <a:rPr lang="uk-UA" dirty="0" smtClean="0">
                <a:solidFill>
                  <a:schemeClr val="tx1"/>
                </a:solidFill>
                <a:latin typeface="Georgia" pitchFamily="18" charset="0"/>
              </a:rPr>
              <a:t>» та ін.</a:t>
            </a:r>
            <a:endParaRPr lang="uk-UA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0" y="2882281"/>
            <a:ext cx="4611187" cy="1319349"/>
          </a:xfrm>
          <a:prstGeom prst="round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574925" algn="l"/>
              </a:tabLst>
            </a:pP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Тижні початкової школи, української мови і літератури, правознавства, дебати </a:t>
            </a:r>
            <a:r>
              <a:rPr lang="uk-UA" sz="2000" dirty="0" err="1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“Сленг</a:t>
            </a:r>
            <a:r>
              <a:rPr lang="uk-UA" sz="2000" dirty="0" smtClean="0">
                <a:solidFill>
                  <a:schemeClr val="tx1"/>
                </a:solidFill>
                <a:latin typeface="Georgia" pitchFamily="18" charset="0"/>
                <a:cs typeface="Arial" pitchFamily="34" charset="0"/>
              </a:rPr>
              <a:t> – це сміх чи гріх?!”</a:t>
            </a:r>
          </a:p>
        </p:txBody>
      </p:sp>
      <p:pic>
        <p:nvPicPr>
          <p:cNvPr id="26631" name="Picture 7" descr="Презентація на тему: Методична робота в школі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5871" y="1672046"/>
            <a:ext cx="3500845" cy="2625634"/>
          </a:xfrm>
          <a:prstGeom prst="rect">
            <a:avLst/>
          </a:prstGeom>
          <a:noFill/>
        </p:spPr>
      </p:pic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5808164" y="3357155"/>
            <a:ext cx="6122579" cy="1332412"/>
          </a:xfrm>
          <a:prstGeom prst="roundRect">
            <a:avLst/>
          </a:prstGeom>
          <a:solidFill>
            <a:srgbClr val="2681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None/>
              <a:tabLst>
                <a:tab pos="2574925" algn="l"/>
              </a:tabLst>
            </a:pPr>
            <a:r>
              <a:rPr lang="uk-UA" sz="2000" dirty="0" smtClean="0">
                <a:latin typeface="Georgia" pitchFamily="18" charset="0"/>
              </a:rPr>
              <a:t>Апробація й презентація посібника «Культура й практика викладання прав людини: поради, вправи, </a:t>
            </a:r>
            <a:r>
              <a:rPr lang="uk-UA" sz="2000" dirty="0" err="1" smtClean="0">
                <a:latin typeface="Georgia" pitchFamily="18" charset="0"/>
              </a:rPr>
              <a:t>симуляційні</a:t>
            </a:r>
            <a:r>
              <a:rPr lang="uk-UA" sz="2000" dirty="0" smtClean="0">
                <a:latin typeface="Georgia" pitchFamily="18" charset="0"/>
              </a:rPr>
              <a:t> ігри»</a:t>
            </a:r>
            <a:endParaRPr lang="uk-UA" sz="2000" dirty="0" smtClean="0">
              <a:solidFill>
                <a:schemeClr val="tx1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60624" y="1031966"/>
            <a:ext cx="4765765" cy="1928564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Georgia" pitchFamily="18" charset="0"/>
              </a:rPr>
              <a:t>Чотири </a:t>
            </a:r>
            <a:r>
              <a:rPr lang="uk-UA" sz="2000" dirty="0" err="1" smtClean="0">
                <a:latin typeface="Georgia" pitchFamily="18" charset="0"/>
              </a:rPr>
              <a:t>телеуроки</a:t>
            </a:r>
            <a:r>
              <a:rPr lang="uk-UA" sz="2000" dirty="0" smtClean="0">
                <a:latin typeface="Georgia" pitchFamily="18" charset="0"/>
              </a:rPr>
              <a:t> для 7 класу в рамках </a:t>
            </a:r>
            <a:r>
              <a:rPr lang="uk-UA" sz="2000" dirty="0" err="1" smtClean="0">
                <a:latin typeface="Georgia" pitchFamily="18" charset="0"/>
              </a:rPr>
              <a:t>проєкту</a:t>
            </a:r>
            <a:r>
              <a:rPr lang="uk-UA" sz="2000" dirty="0" smtClean="0">
                <a:latin typeface="Georgia" pitchFamily="18" charset="0"/>
              </a:rPr>
              <a:t> «Відкритий Урок» на ТРК Київ, Надзвичайно незвичайні уроки, екологічний урок</a:t>
            </a:r>
            <a:endParaRPr lang="uk-UA" sz="2000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34" y="365126"/>
            <a:ext cx="11014166" cy="3886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latin typeface="Georgia" pitchFamily="18" charset="0"/>
              </a:rPr>
              <a:t>Організація харчування</a:t>
            </a:r>
            <a:endParaRPr lang="uk-UA" sz="36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4" name="Google Shape;172;p18"/>
          <p:cNvPicPr preferRelativeResize="0">
            <a:picLocks noGrp="1"/>
          </p:cNvPicPr>
          <p:nvPr>
            <p:ph idx="1"/>
          </p:nvPr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228439" y="2031275"/>
            <a:ext cx="4187960" cy="25080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3030584" y="954934"/>
            <a:ext cx="4976948" cy="87521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rgbClr val="002060"/>
                </a:solidFill>
                <a:latin typeface="Georgia" pitchFamily="18" charset="0"/>
              </a:rPr>
              <a:t>КП</a:t>
            </a:r>
            <a:r>
              <a:rPr lang="uk-UA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400" b="1" dirty="0" err="1" smtClean="0">
                <a:solidFill>
                  <a:srgbClr val="002060"/>
                </a:solidFill>
                <a:latin typeface="Georgia" pitchFamily="18" charset="0"/>
              </a:rPr>
              <a:t>“Шкільне</a:t>
            </a:r>
            <a:r>
              <a:rPr lang="uk-UA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uk-UA" sz="2400" b="1" dirty="0" err="1" smtClean="0">
                <a:solidFill>
                  <a:srgbClr val="002060"/>
                </a:solidFill>
                <a:latin typeface="Georgia" pitchFamily="18" charset="0"/>
              </a:rPr>
              <a:t>харчування”</a:t>
            </a:r>
            <a:endParaRPr lang="uk-UA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29698" name="Picture 2" descr="На зображенні може бути: у приміщенні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3134" y="2835785"/>
            <a:ext cx="3727955" cy="2314439"/>
          </a:xfrm>
          <a:prstGeom prst="rect">
            <a:avLst/>
          </a:prstGeom>
          <a:noFill/>
        </p:spPr>
      </p:pic>
      <p:pic>
        <p:nvPicPr>
          <p:cNvPr id="29700" name="Picture 4" descr="На зображенні може бути: їжа та у приміщенні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2328" y="847164"/>
            <a:ext cx="3254189" cy="2997158"/>
          </a:xfrm>
          <a:prstGeom prst="rect">
            <a:avLst/>
          </a:prstGeom>
          <a:noFill/>
        </p:spPr>
      </p:pic>
      <p:pic>
        <p:nvPicPr>
          <p:cNvPr id="29702" name="Picture 6" descr="На зображенні може бути: у приміщенні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56494" y="3993776"/>
            <a:ext cx="3388659" cy="2433917"/>
          </a:xfrm>
          <a:prstGeom prst="rect">
            <a:avLst/>
          </a:prstGeom>
          <a:noFill/>
        </p:spPr>
      </p:pic>
      <p:pic>
        <p:nvPicPr>
          <p:cNvPr id="29704" name="Picture 8" descr="На зображенні може бути: їжа та у приміщенні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149" y="4289612"/>
            <a:ext cx="4013014" cy="23532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173537"/>
            <a:ext cx="11090366" cy="62765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 smtClean="0">
                <a:solidFill>
                  <a:srgbClr val="C00000"/>
                </a:solidFill>
                <a:latin typeface="Georgia" pitchFamily="18" charset="0"/>
              </a:rPr>
              <a:t>Матеріально-технічне забезпечення</a:t>
            </a:r>
            <a:endParaRPr lang="uk-UA" sz="40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3" y="966651"/>
            <a:ext cx="11560628" cy="560396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>
                <a:latin typeface="Georgia" pitchFamily="18" charset="0"/>
              </a:rPr>
              <a:t>Дезінфікуючі засоби для рук (видано на класи)           Дезінфікуючі засоби для поверхонь(видано на класи)                                                </a:t>
            </a:r>
            <a:r>
              <a:rPr lang="uk-UA" dirty="0" err="1" smtClean="0">
                <a:latin typeface="Georgia" pitchFamily="18" charset="0"/>
              </a:rPr>
              <a:t>Дезхлор</a:t>
            </a:r>
            <a:r>
              <a:rPr lang="uk-UA" dirty="0" smtClean="0">
                <a:latin typeface="Georgia" pitchFamily="18" charset="0"/>
              </a:rPr>
              <a:t>             </a:t>
            </a:r>
            <a:r>
              <a:rPr lang="uk-UA" dirty="0" err="1" smtClean="0">
                <a:latin typeface="Georgia" pitchFamily="18" charset="0"/>
              </a:rPr>
              <a:t>Саніліт</a:t>
            </a:r>
            <a:endParaRPr lang="uk-UA" dirty="0" smtClean="0">
              <a:latin typeface="Georgia" pitchFamily="18" charset="0"/>
            </a:endParaRPr>
          </a:p>
          <a:p>
            <a:r>
              <a:rPr lang="uk-UA" dirty="0" smtClean="0">
                <a:latin typeface="Georgia" pitchFamily="18" charset="0"/>
              </a:rPr>
              <a:t>Диспансер для паперових </a:t>
            </a:r>
            <a:r>
              <a:rPr lang="uk-UA" dirty="0" err="1" smtClean="0">
                <a:latin typeface="Georgia" pitchFamily="18" charset="0"/>
              </a:rPr>
              <a:t>рушників-</a:t>
            </a:r>
            <a:r>
              <a:rPr lang="uk-UA" dirty="0" smtClean="0">
                <a:latin typeface="Georgia" pitchFamily="18" charset="0"/>
              </a:rPr>
              <a:t> 6 шт.                    Мультимедійні комплекси – 3 шт.</a:t>
            </a:r>
          </a:p>
          <a:p>
            <a:r>
              <a:rPr lang="uk-UA" dirty="0" smtClean="0">
                <a:latin typeface="Georgia" pitchFamily="18" charset="0"/>
              </a:rPr>
              <a:t>Крісла для актової зали  - 90 шт.                                        Меблі</a:t>
            </a:r>
          </a:p>
          <a:p>
            <a:r>
              <a:rPr lang="uk-UA" dirty="0" smtClean="0">
                <a:latin typeface="Georgia" pitchFamily="18" charset="0"/>
              </a:rPr>
              <a:t>Канцтовари                                                                     Ремонт кабінетів початкової школи</a:t>
            </a:r>
          </a:p>
          <a:p>
            <a:r>
              <a:rPr lang="uk-UA" dirty="0" smtClean="0">
                <a:latin typeface="Georgia" pitchFamily="18" charset="0"/>
              </a:rPr>
              <a:t>Фарба - 50 кг                                                                   Ремонт туалетних кімнат Серветки/рушники                                                       Комплекти одномісних парт – 190 комплектів</a:t>
            </a:r>
          </a:p>
          <a:p>
            <a:r>
              <a:rPr lang="uk-UA" dirty="0" smtClean="0">
                <a:latin typeface="Georgia" pitchFamily="18" charset="0"/>
              </a:rPr>
              <a:t>Дитячі пуфи                                                                     Дидактичний матеріал</a:t>
            </a:r>
          </a:p>
          <a:p>
            <a:r>
              <a:rPr lang="uk-UA" dirty="0" smtClean="0">
                <a:latin typeface="Georgia" pitchFamily="18" charset="0"/>
              </a:rPr>
              <a:t>Туалетний папір</a:t>
            </a:r>
          </a:p>
          <a:p>
            <a:r>
              <a:rPr lang="uk-UA" dirty="0" smtClean="0">
                <a:latin typeface="Georgia" pitchFamily="18" charset="0"/>
              </a:rPr>
              <a:t>Дозатори для антисептика безконтактний – 2 шт.</a:t>
            </a:r>
          </a:p>
          <a:p>
            <a:r>
              <a:rPr lang="uk-UA" dirty="0" smtClean="0">
                <a:latin typeface="Georgia" pitchFamily="18" charset="0"/>
              </a:rPr>
              <a:t>Крейда – 40 кг</a:t>
            </a:r>
          </a:p>
          <a:p>
            <a:r>
              <a:rPr lang="uk-UA" dirty="0" smtClean="0">
                <a:latin typeface="Georgia" pitchFamily="18" charset="0"/>
              </a:rPr>
              <a:t>Серветки віскозні  (видано на класипо1 </a:t>
            </a:r>
            <a:r>
              <a:rPr lang="uk-UA" dirty="0" err="1" smtClean="0">
                <a:latin typeface="Georgia" pitchFamily="18" charset="0"/>
              </a:rPr>
              <a:t>уп</a:t>
            </a:r>
            <a:r>
              <a:rPr lang="uk-UA" dirty="0" smtClean="0">
                <a:latin typeface="Georgia" pitchFamily="18" charset="0"/>
              </a:rPr>
              <a:t>.)</a:t>
            </a:r>
          </a:p>
          <a:p>
            <a:r>
              <a:rPr lang="uk-UA" dirty="0" smtClean="0">
                <a:latin typeface="Georgia" pitchFamily="18" charset="0"/>
              </a:rPr>
              <a:t> БФП – 5 шт.</a:t>
            </a:r>
          </a:p>
          <a:p>
            <a:r>
              <a:rPr lang="uk-UA" dirty="0" smtClean="0">
                <a:latin typeface="Georgia" pitchFamily="18" charset="0"/>
              </a:rPr>
              <a:t>Ремонтні роботи ІІІ поверх</a:t>
            </a:r>
          </a:p>
          <a:p>
            <a:r>
              <a:rPr lang="uk-UA" dirty="0" smtClean="0">
                <a:latin typeface="Georgia" pitchFamily="18" charset="0"/>
              </a:rPr>
              <a:t>Встановлення </a:t>
            </a:r>
            <a:r>
              <a:rPr lang="uk-UA" dirty="0" err="1" smtClean="0">
                <a:latin typeface="Georgia" pitchFamily="18" charset="0"/>
              </a:rPr>
              <a:t>мармітів</a:t>
            </a:r>
            <a:endParaRPr lang="uk-UA" dirty="0">
              <a:latin typeface="Georgia" pitchFamily="18" charset="0"/>
            </a:endParaRPr>
          </a:p>
        </p:txBody>
      </p:sp>
      <p:pic>
        <p:nvPicPr>
          <p:cNvPr id="4" name="Picture 2" descr="Купить Кресла для актовых и конференц залов РИМ 2 эконом недорого от  производителя секционные кресла 292900962 Нижний Новгород Москва Спб Казань  Уфа Ростов Омс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2258" y="3078992"/>
            <a:ext cx="2559167" cy="1752825"/>
          </a:xfrm>
          <a:prstGeom prst="rect">
            <a:avLst/>
          </a:prstGeom>
          <a:noFill/>
        </p:spPr>
      </p:pic>
      <p:pic>
        <p:nvPicPr>
          <p:cNvPr id="31746" name="Picture 2" descr="Матеріально-технічне забезпечення школи на 2019 - 2020 н.р. » Лебединський  заклад загальної середньої освіти І-ІІ ступенів №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6414" y="4155141"/>
            <a:ext cx="2949328" cy="18019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">
            <a:extLst>
              <a:ext uri="{FF2B5EF4-FFF2-40B4-BE49-F238E27FC236}">
                <a16:creationId xmlns:a16="http://schemas.microsoft.com/office/drawing/2014/main" id="{60F53C7B-FADD-42BF-AD7F-000BFBBCA286}"/>
              </a:ext>
            </a:extLst>
          </p:cNvPr>
          <p:cNvSpPr/>
          <p:nvPr/>
        </p:nvSpPr>
        <p:spPr>
          <a:xfrm>
            <a:off x="580572" y="0"/>
            <a:ext cx="11611428" cy="867185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ОСВІТНЯ  ДІЯЛЬНІСТЬ</a:t>
            </a:r>
            <a:endParaRPr lang="ru-RU" sz="4400" dirty="0"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1209992-D8B3-4B6E-AA76-AFC6E697C61E}"/>
              </a:ext>
            </a:extLst>
          </p:cNvPr>
          <p:cNvSpPr/>
          <p:nvPr/>
        </p:nvSpPr>
        <p:spPr>
          <a:xfrm>
            <a:off x="247225" y="0"/>
            <a:ext cx="308181" cy="6856637"/>
          </a:xfrm>
          <a:prstGeom prst="rect">
            <a:avLst/>
          </a:prstGeom>
          <a:solidFill>
            <a:srgbClr val="E94C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72710C1-6415-481D-B792-3A5E45424053}"/>
              </a:ext>
            </a:extLst>
          </p:cNvPr>
          <p:cNvSpPr txBox="1">
            <a:spLocks/>
          </p:cNvSpPr>
          <p:nvPr/>
        </p:nvSpPr>
        <p:spPr>
          <a:xfrm>
            <a:off x="888090" y="118224"/>
            <a:ext cx="10958470" cy="917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3600" dirty="0">
              <a:solidFill>
                <a:schemeClr val="bg1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21" name="Підзаголовок 2">
            <a:extLst>
              <a:ext uri="{FF2B5EF4-FFF2-40B4-BE49-F238E27FC236}">
                <a16:creationId xmlns:a16="http://schemas.microsoft.com/office/drawing/2014/main" id="{E302EB6A-3C19-4E4E-A19A-B17C51AED693}"/>
              </a:ext>
            </a:extLst>
          </p:cNvPr>
          <p:cNvSpPr txBox="1">
            <a:spLocks/>
          </p:cNvSpPr>
          <p:nvPr/>
        </p:nvSpPr>
        <p:spPr>
          <a:xfrm>
            <a:off x="3961246" y="2031878"/>
            <a:ext cx="2181040" cy="8001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54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22" name="Підзаголовок 2">
            <a:extLst>
              <a:ext uri="{FF2B5EF4-FFF2-40B4-BE49-F238E27FC236}">
                <a16:creationId xmlns:a16="http://schemas.microsoft.com/office/drawing/2014/main" id="{1AF5A122-B2B7-4D5B-A376-460BB2B1AC9E}"/>
              </a:ext>
            </a:extLst>
          </p:cNvPr>
          <p:cNvSpPr txBox="1">
            <a:spLocks/>
          </p:cNvSpPr>
          <p:nvPr/>
        </p:nvSpPr>
        <p:spPr>
          <a:xfrm>
            <a:off x="2206171" y="1815745"/>
            <a:ext cx="3904343" cy="767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Усього -</a:t>
            </a:r>
            <a:r>
              <a:rPr lang="uk-UA" sz="3200" b="1" dirty="0" smtClean="0">
                <a:solidFill>
                  <a:srgbClr val="C00000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914 </a:t>
            </a:r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учнів</a:t>
            </a:r>
            <a:endParaRPr lang="uk-UA" sz="3200" dirty="0"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Прямокутник 22">
            <a:extLst>
              <a:ext uri="{FF2B5EF4-FFF2-40B4-BE49-F238E27FC236}">
                <a16:creationId xmlns:a16="http://schemas.microsoft.com/office/drawing/2014/main" id="{4394E088-E6BA-4D2D-919D-73A50622039A}"/>
              </a:ext>
            </a:extLst>
          </p:cNvPr>
          <p:cNvSpPr/>
          <p:nvPr/>
        </p:nvSpPr>
        <p:spPr>
          <a:xfrm>
            <a:off x="5800158" y="1872217"/>
            <a:ext cx="84547" cy="959858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кутник 23">
            <a:extLst>
              <a:ext uri="{FF2B5EF4-FFF2-40B4-BE49-F238E27FC236}">
                <a16:creationId xmlns:a16="http://schemas.microsoft.com/office/drawing/2014/main" id="{C4256F20-1345-4599-A37B-EC63465552C6}"/>
              </a:ext>
            </a:extLst>
          </p:cNvPr>
          <p:cNvSpPr/>
          <p:nvPr/>
        </p:nvSpPr>
        <p:spPr>
          <a:xfrm>
            <a:off x="9529611" y="3619595"/>
            <a:ext cx="685800" cy="72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кутник 26">
            <a:extLst>
              <a:ext uri="{FF2B5EF4-FFF2-40B4-BE49-F238E27FC236}">
                <a16:creationId xmlns:a16="http://schemas.microsoft.com/office/drawing/2014/main" id="{062FDF90-0149-45E4-86E2-FB29EFC1B262}"/>
              </a:ext>
            </a:extLst>
          </p:cNvPr>
          <p:cNvSpPr/>
          <p:nvPr/>
        </p:nvSpPr>
        <p:spPr>
          <a:xfrm>
            <a:off x="9545051" y="4385508"/>
            <a:ext cx="685800" cy="727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5" name="Підзаголовок 2">
            <a:extLst>
              <a:ext uri="{FF2B5EF4-FFF2-40B4-BE49-F238E27FC236}">
                <a16:creationId xmlns:a16="http://schemas.microsoft.com/office/drawing/2014/main" id="{EDA2D937-CDF9-4479-BC68-F0977BDB6D7E}"/>
              </a:ext>
            </a:extLst>
          </p:cNvPr>
          <p:cNvSpPr txBox="1">
            <a:spLocks/>
          </p:cNvSpPr>
          <p:nvPr/>
        </p:nvSpPr>
        <p:spPr>
          <a:xfrm>
            <a:off x="8003097" y="1113902"/>
            <a:ext cx="2098761" cy="62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6" name="Підзаголовок 2">
            <a:extLst>
              <a:ext uri="{FF2B5EF4-FFF2-40B4-BE49-F238E27FC236}">
                <a16:creationId xmlns:a16="http://schemas.microsoft.com/office/drawing/2014/main" id="{7A4820FD-20B7-4B98-9C57-8B72924E7A4D}"/>
              </a:ext>
            </a:extLst>
          </p:cNvPr>
          <p:cNvSpPr txBox="1">
            <a:spLocks/>
          </p:cNvSpPr>
          <p:nvPr/>
        </p:nvSpPr>
        <p:spPr>
          <a:xfrm>
            <a:off x="9936157" y="1142094"/>
            <a:ext cx="1956047" cy="62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8" name="Прямокутник 37">
            <a:extLst>
              <a:ext uri="{FF2B5EF4-FFF2-40B4-BE49-F238E27FC236}">
                <a16:creationId xmlns:a16="http://schemas.microsoft.com/office/drawing/2014/main" id="{D2B2C283-3EF7-402F-861E-EE09427AA99B}"/>
              </a:ext>
            </a:extLst>
          </p:cNvPr>
          <p:cNvSpPr/>
          <p:nvPr/>
        </p:nvSpPr>
        <p:spPr>
          <a:xfrm>
            <a:off x="9480066" y="3281194"/>
            <a:ext cx="685800" cy="410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ідзаголовок 2">
            <a:extLst>
              <a:ext uri="{FF2B5EF4-FFF2-40B4-BE49-F238E27FC236}">
                <a16:creationId xmlns:a16="http://schemas.microsoft.com/office/drawing/2014/main" id="{FF8DCF32-74BC-4E59-B173-1A385A5796CB}"/>
              </a:ext>
            </a:extLst>
          </p:cNvPr>
          <p:cNvSpPr txBox="1">
            <a:spLocks/>
          </p:cNvSpPr>
          <p:nvPr/>
        </p:nvSpPr>
        <p:spPr>
          <a:xfrm>
            <a:off x="5764222" y="3442475"/>
            <a:ext cx="3149061" cy="75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uk-UA" sz="30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Прибуло</a:t>
            </a:r>
            <a:endParaRPr lang="uk-UA" sz="3000" dirty="0"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0" name="Підзаголовок 2">
            <a:extLst>
              <a:ext uri="{FF2B5EF4-FFF2-40B4-BE49-F238E27FC236}">
                <a16:creationId xmlns:a16="http://schemas.microsoft.com/office/drawing/2014/main" id="{A97CD8F6-9B9E-4535-A85F-096CE402C832}"/>
              </a:ext>
            </a:extLst>
          </p:cNvPr>
          <p:cNvSpPr txBox="1">
            <a:spLocks/>
          </p:cNvSpPr>
          <p:nvPr/>
        </p:nvSpPr>
        <p:spPr>
          <a:xfrm>
            <a:off x="7856096" y="3263399"/>
            <a:ext cx="1956047" cy="847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uk-UA" sz="3200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1" name="Підзаголовок 2">
            <a:extLst>
              <a:ext uri="{FF2B5EF4-FFF2-40B4-BE49-F238E27FC236}">
                <a16:creationId xmlns:a16="http://schemas.microsoft.com/office/drawing/2014/main" id="{E1D883D8-E62D-446B-BE97-F6E5D50BCD3F}"/>
              </a:ext>
            </a:extLst>
          </p:cNvPr>
          <p:cNvSpPr txBox="1">
            <a:spLocks/>
          </p:cNvSpPr>
          <p:nvPr/>
        </p:nvSpPr>
        <p:spPr>
          <a:xfrm>
            <a:off x="7866919" y="4298142"/>
            <a:ext cx="1956047" cy="700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600" dirty="0">
              <a:solidFill>
                <a:srgbClr val="3B3838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3" name="Підзаголовок 2">
            <a:extLst>
              <a:ext uri="{FF2B5EF4-FFF2-40B4-BE49-F238E27FC236}">
                <a16:creationId xmlns:a16="http://schemas.microsoft.com/office/drawing/2014/main" id="{22B27C00-F867-48F6-8987-8320B24D1545}"/>
              </a:ext>
            </a:extLst>
          </p:cNvPr>
          <p:cNvSpPr txBox="1">
            <a:spLocks/>
          </p:cNvSpPr>
          <p:nvPr/>
        </p:nvSpPr>
        <p:spPr>
          <a:xfrm>
            <a:off x="7824087" y="4902900"/>
            <a:ext cx="1956047" cy="6237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uk-UA" sz="3200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4" name="Підзаголовок 2">
            <a:extLst>
              <a:ext uri="{FF2B5EF4-FFF2-40B4-BE49-F238E27FC236}">
                <a16:creationId xmlns:a16="http://schemas.microsoft.com/office/drawing/2014/main" id="{C2EA7171-AC94-42C3-AE9B-5C0416335AE3}"/>
              </a:ext>
            </a:extLst>
          </p:cNvPr>
          <p:cNvSpPr txBox="1">
            <a:spLocks/>
          </p:cNvSpPr>
          <p:nvPr/>
        </p:nvSpPr>
        <p:spPr>
          <a:xfrm>
            <a:off x="9977324" y="3145168"/>
            <a:ext cx="1956047" cy="840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3200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6" name="Підзаголовок 2">
            <a:extLst>
              <a:ext uri="{FF2B5EF4-FFF2-40B4-BE49-F238E27FC236}">
                <a16:creationId xmlns:a16="http://schemas.microsoft.com/office/drawing/2014/main" id="{7ED6F2AC-5BE1-4D64-8D7D-1F3C6130FEE3}"/>
              </a:ext>
            </a:extLst>
          </p:cNvPr>
          <p:cNvSpPr txBox="1">
            <a:spLocks/>
          </p:cNvSpPr>
          <p:nvPr/>
        </p:nvSpPr>
        <p:spPr>
          <a:xfrm>
            <a:off x="9919561" y="4702039"/>
            <a:ext cx="1956047" cy="971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endParaRPr lang="uk-UA" sz="3200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7" name="Підзаголовок 2">
            <a:extLst>
              <a:ext uri="{FF2B5EF4-FFF2-40B4-BE49-F238E27FC236}">
                <a16:creationId xmlns:a16="http://schemas.microsoft.com/office/drawing/2014/main" id="{85E677B2-9739-47F3-8785-E5CF10DBC740}"/>
              </a:ext>
            </a:extLst>
          </p:cNvPr>
          <p:cNvSpPr txBox="1">
            <a:spLocks/>
          </p:cNvSpPr>
          <p:nvPr/>
        </p:nvSpPr>
        <p:spPr>
          <a:xfrm>
            <a:off x="9925152" y="4165258"/>
            <a:ext cx="1956047" cy="528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600" dirty="0">
              <a:solidFill>
                <a:srgbClr val="3B3838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50" name="Графіка 49">
            <a:extLst>
              <a:ext uri="{FF2B5EF4-FFF2-40B4-BE49-F238E27FC236}">
                <a16:creationId xmlns:a16="http://schemas.microsoft.com/office/drawing/2014/main" id="{4D800701-BCF7-4ACE-9E64-750C569AF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756810">
            <a:off x="9554043" y="5059294"/>
            <a:ext cx="628650" cy="723900"/>
          </a:xfrm>
          <a:prstGeom prst="rect">
            <a:avLst/>
          </a:prstGeom>
        </p:spPr>
      </p:pic>
      <p:sp>
        <p:nvSpPr>
          <p:cNvPr id="51" name="Підзаголовок 2">
            <a:extLst>
              <a:ext uri="{FF2B5EF4-FFF2-40B4-BE49-F238E27FC236}">
                <a16:creationId xmlns:a16="http://schemas.microsoft.com/office/drawing/2014/main" id="{97A3DF23-67AE-41E9-9BDE-E06CF72BAF00}"/>
              </a:ext>
            </a:extLst>
          </p:cNvPr>
          <p:cNvSpPr txBox="1">
            <a:spLocks/>
          </p:cNvSpPr>
          <p:nvPr/>
        </p:nvSpPr>
        <p:spPr>
          <a:xfrm>
            <a:off x="7938135" y="5800856"/>
            <a:ext cx="1956047" cy="445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600" dirty="0">
              <a:solidFill>
                <a:srgbClr val="3B3838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52" name="Підзаголовок 2">
            <a:extLst>
              <a:ext uri="{FF2B5EF4-FFF2-40B4-BE49-F238E27FC236}">
                <a16:creationId xmlns:a16="http://schemas.microsoft.com/office/drawing/2014/main" id="{C4733D16-2CFE-4F01-A839-57A0288197ED}"/>
              </a:ext>
            </a:extLst>
          </p:cNvPr>
          <p:cNvSpPr txBox="1">
            <a:spLocks/>
          </p:cNvSpPr>
          <p:nvPr/>
        </p:nvSpPr>
        <p:spPr>
          <a:xfrm>
            <a:off x="9872907" y="5802324"/>
            <a:ext cx="1956047" cy="62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1600" dirty="0">
              <a:solidFill>
                <a:srgbClr val="3B3838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8" name="Підзаголовок 2">
            <a:extLst>
              <a:ext uri="{FF2B5EF4-FFF2-40B4-BE49-F238E27FC236}">
                <a16:creationId xmlns:a16="http://schemas.microsoft.com/office/drawing/2014/main" id="{EE99125C-1F07-4FC5-8A03-CABCECDB542B}"/>
              </a:ext>
            </a:extLst>
          </p:cNvPr>
          <p:cNvSpPr txBox="1">
            <a:spLocks/>
          </p:cNvSpPr>
          <p:nvPr/>
        </p:nvSpPr>
        <p:spPr>
          <a:xfrm>
            <a:off x="9388826" y="1755780"/>
            <a:ext cx="2426971" cy="102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60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29" name="Підзаголовок 2">
            <a:extLst>
              <a:ext uri="{FF2B5EF4-FFF2-40B4-BE49-F238E27FC236}">
                <a16:creationId xmlns:a16="http://schemas.microsoft.com/office/drawing/2014/main" id="{FA92A233-E978-4707-B861-B3B47776E0ED}"/>
              </a:ext>
            </a:extLst>
          </p:cNvPr>
          <p:cNvSpPr txBox="1">
            <a:spLocks/>
          </p:cNvSpPr>
          <p:nvPr/>
        </p:nvSpPr>
        <p:spPr>
          <a:xfrm>
            <a:off x="5904109" y="1828800"/>
            <a:ext cx="2426971" cy="60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Вибуло</a:t>
            </a:r>
            <a:endParaRPr lang="uk-UA" sz="3200" dirty="0"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0" name="Прямокутник 29">
            <a:extLst>
              <a:ext uri="{FF2B5EF4-FFF2-40B4-BE49-F238E27FC236}">
                <a16:creationId xmlns:a16="http://schemas.microsoft.com/office/drawing/2014/main" id="{57409D0C-80B4-45C0-AE19-89E8608542C3}"/>
              </a:ext>
            </a:extLst>
          </p:cNvPr>
          <p:cNvSpPr/>
          <p:nvPr/>
        </p:nvSpPr>
        <p:spPr>
          <a:xfrm>
            <a:off x="9750688" y="1768812"/>
            <a:ext cx="61455" cy="859966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ідзаголовок 2">
            <a:extLst>
              <a:ext uri="{FF2B5EF4-FFF2-40B4-BE49-F238E27FC236}">
                <a16:creationId xmlns:a16="http://schemas.microsoft.com/office/drawing/2014/main" id="{5139291B-90AC-4478-BD2D-293ACF882615}"/>
              </a:ext>
            </a:extLst>
          </p:cNvPr>
          <p:cNvSpPr txBox="1">
            <a:spLocks/>
          </p:cNvSpPr>
          <p:nvPr/>
        </p:nvSpPr>
        <p:spPr>
          <a:xfrm>
            <a:off x="8011886" y="3261531"/>
            <a:ext cx="1944914" cy="800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6000" b="1" dirty="0" smtClean="0">
                <a:solidFill>
                  <a:srgbClr val="EB5931"/>
                </a:solidFill>
                <a:latin typeface="Georgia" pitchFamily="18" charset="0"/>
                <a:ea typeface="Roboto Black" panose="02000000000000000000" pitchFamily="2" charset="0"/>
                <a:cs typeface="Roboto Black" panose="02000000000000000000" pitchFamily="2" charset="0"/>
              </a:rPr>
              <a:t>27</a:t>
            </a:r>
            <a:endParaRPr lang="uk-UA" sz="6000" b="1" dirty="0">
              <a:solidFill>
                <a:srgbClr val="EB5931"/>
              </a:solidFill>
              <a:latin typeface="Georgia" pitchFamily="18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32" name="Підзаголовок 2">
            <a:extLst>
              <a:ext uri="{FF2B5EF4-FFF2-40B4-BE49-F238E27FC236}">
                <a16:creationId xmlns:a16="http://schemas.microsoft.com/office/drawing/2014/main" id="{4AEB94C5-BFC3-4F14-8B2F-0DFD9FB3D4F4}"/>
              </a:ext>
            </a:extLst>
          </p:cNvPr>
          <p:cNvSpPr txBox="1">
            <a:spLocks/>
          </p:cNvSpPr>
          <p:nvPr/>
        </p:nvSpPr>
        <p:spPr>
          <a:xfrm>
            <a:off x="1611086" y="3135086"/>
            <a:ext cx="4499428" cy="1436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СЕРЕДНЯ НАПОВНЮВАНІСТЬ </a:t>
            </a:r>
            <a:r>
              <a:rPr lang="uk-UA" sz="2800" dirty="0" smtClean="0">
                <a:solidFill>
                  <a:schemeClr val="bg2">
                    <a:lumMod val="50000"/>
                  </a:schemeClr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– </a:t>
            </a:r>
            <a:r>
              <a:rPr lang="uk-UA" sz="3600" b="1" dirty="0" smtClean="0">
                <a:solidFill>
                  <a:srgbClr val="EB5931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32 </a:t>
            </a:r>
            <a:r>
              <a:rPr lang="uk-UA" sz="3600" dirty="0" smtClean="0">
                <a:solidFill>
                  <a:srgbClr val="EB5931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r>
              <a:rPr lang="uk-UA" sz="36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 </a:t>
            </a:r>
            <a:endParaRPr lang="uk-UA" sz="3600" dirty="0"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33" name="Прямокутник 32">
            <a:extLst>
              <a:ext uri="{FF2B5EF4-FFF2-40B4-BE49-F238E27FC236}">
                <a16:creationId xmlns:a16="http://schemas.microsoft.com/office/drawing/2014/main" id="{A4668BB4-264B-4F38-A48D-B00648A19D61}"/>
              </a:ext>
            </a:extLst>
          </p:cNvPr>
          <p:cNvSpPr/>
          <p:nvPr/>
        </p:nvSpPr>
        <p:spPr>
          <a:xfrm>
            <a:off x="5783324" y="3556568"/>
            <a:ext cx="84547" cy="959858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ідзаголовок 2">
            <a:extLst>
              <a:ext uri="{FF2B5EF4-FFF2-40B4-BE49-F238E27FC236}">
                <a16:creationId xmlns:a16="http://schemas.microsoft.com/office/drawing/2014/main" id="{9598182A-B806-48BB-BA9C-DD665FCE3B89}"/>
              </a:ext>
            </a:extLst>
          </p:cNvPr>
          <p:cNvSpPr txBox="1">
            <a:spLocks/>
          </p:cNvSpPr>
          <p:nvPr/>
        </p:nvSpPr>
        <p:spPr>
          <a:xfrm>
            <a:off x="1756230" y="4804230"/>
            <a:ext cx="3904342" cy="141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32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37" name="Підзаголовок 2">
            <a:extLst>
              <a:ext uri="{FF2B5EF4-FFF2-40B4-BE49-F238E27FC236}">
                <a16:creationId xmlns:a16="http://schemas.microsoft.com/office/drawing/2014/main" id="{618D2085-A5B8-4EF7-A418-1D5EB0416961}"/>
              </a:ext>
            </a:extLst>
          </p:cNvPr>
          <p:cNvSpPr txBox="1">
            <a:spLocks/>
          </p:cNvSpPr>
          <p:nvPr/>
        </p:nvSpPr>
        <p:spPr>
          <a:xfrm>
            <a:off x="1698171" y="4426857"/>
            <a:ext cx="9318172" cy="15675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Початкова школа -  </a:t>
            </a:r>
            <a:r>
              <a:rPr lang="uk-UA" sz="3200" b="1" dirty="0" smtClean="0">
                <a:solidFill>
                  <a:schemeClr val="accent2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369 </a:t>
            </a:r>
          </a:p>
          <a:p>
            <a:pPr algn="l"/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Середня школа -  </a:t>
            </a:r>
            <a:r>
              <a:rPr lang="uk-UA" sz="3200" b="1" dirty="0" smtClean="0">
                <a:solidFill>
                  <a:schemeClr val="accent2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407</a:t>
            </a:r>
          </a:p>
          <a:p>
            <a:pPr algn="l"/>
            <a:r>
              <a:rPr lang="uk-UA" sz="3200" dirty="0" smtClean="0"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Старша школа - </a:t>
            </a:r>
            <a:r>
              <a:rPr lang="uk-UA" sz="3200" b="1" dirty="0" smtClean="0">
                <a:solidFill>
                  <a:schemeClr val="accent2"/>
                </a:solidFill>
                <a:latin typeface="Georgia" pitchFamily="18" charset="0"/>
                <a:ea typeface="Roboto Medium" panose="02000000000000000000" pitchFamily="2" charset="0"/>
                <a:cs typeface="Roboto Medium" panose="02000000000000000000" pitchFamily="2" charset="0"/>
              </a:rPr>
              <a:t>138 </a:t>
            </a:r>
            <a:endParaRPr lang="uk-UA" sz="3200" b="1" dirty="0">
              <a:solidFill>
                <a:schemeClr val="accent2"/>
              </a:solidFill>
              <a:latin typeface="Georgia" pitchFamily="18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2" name="Прямокутник 41">
            <a:extLst>
              <a:ext uri="{FF2B5EF4-FFF2-40B4-BE49-F238E27FC236}">
                <a16:creationId xmlns:a16="http://schemas.microsoft.com/office/drawing/2014/main" id="{B78FE3BA-C754-4BC7-ABED-121FBC6BC809}"/>
              </a:ext>
            </a:extLst>
          </p:cNvPr>
          <p:cNvSpPr/>
          <p:nvPr/>
        </p:nvSpPr>
        <p:spPr>
          <a:xfrm>
            <a:off x="5800158" y="5196211"/>
            <a:ext cx="84547" cy="959858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Підзаголовок 2">
            <a:extLst>
              <a:ext uri="{FF2B5EF4-FFF2-40B4-BE49-F238E27FC236}">
                <a16:creationId xmlns:a16="http://schemas.microsoft.com/office/drawing/2014/main" id="{77B9D732-E853-4828-A3D3-2ADD605D09EE}"/>
              </a:ext>
            </a:extLst>
          </p:cNvPr>
          <p:cNvSpPr txBox="1">
            <a:spLocks/>
          </p:cNvSpPr>
          <p:nvPr/>
        </p:nvSpPr>
        <p:spPr>
          <a:xfrm>
            <a:off x="6814105" y="4954987"/>
            <a:ext cx="3149061" cy="75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uk-UA" sz="2200" dirty="0">
              <a:solidFill>
                <a:schemeClr val="bg2">
                  <a:lumMod val="50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9F0E39-12BC-4D28-BA7E-99229C2A8E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76" y="1425552"/>
            <a:ext cx="1568557" cy="1568557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BD7DFB1A-2B01-47C3-BEA8-602D44EB4175}"/>
              </a:ext>
            </a:extLst>
          </p:cNvPr>
          <p:cNvSpPr/>
          <p:nvPr/>
        </p:nvSpPr>
        <p:spPr>
          <a:xfrm>
            <a:off x="901479" y="2917395"/>
            <a:ext cx="11131189" cy="45719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4FCA347-17CB-482D-94B8-F2DEE5DFEE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93" y="3096799"/>
            <a:ext cx="1233495" cy="1233495"/>
          </a:xfrm>
          <a:prstGeom prst="rect">
            <a:avLst/>
          </a:prstGeom>
        </p:spPr>
      </p:pic>
      <p:sp>
        <p:nvSpPr>
          <p:cNvPr id="48" name="Прямокутник 47">
            <a:extLst>
              <a:ext uri="{FF2B5EF4-FFF2-40B4-BE49-F238E27FC236}">
                <a16:creationId xmlns:a16="http://schemas.microsoft.com/office/drawing/2014/main" id="{F2EE60C2-EDE3-47C7-809F-D8D2FFDDCC6C}"/>
              </a:ext>
            </a:extLst>
          </p:cNvPr>
          <p:cNvSpPr/>
          <p:nvPr/>
        </p:nvSpPr>
        <p:spPr>
          <a:xfrm>
            <a:off x="1227599" y="4481780"/>
            <a:ext cx="10964401" cy="45719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FF60823-53C2-429C-B2DA-4F09EDCB53CB}"/>
              </a:ext>
            </a:extLst>
          </p:cNvPr>
          <p:cNvSpPr/>
          <p:nvPr/>
        </p:nvSpPr>
        <p:spPr>
          <a:xfrm>
            <a:off x="917666" y="3502574"/>
            <a:ext cx="68580" cy="72568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68423F09-F92A-48FE-A542-F31730D5B08D}"/>
              </a:ext>
            </a:extLst>
          </p:cNvPr>
          <p:cNvSpPr/>
          <p:nvPr/>
        </p:nvSpPr>
        <p:spPr>
          <a:xfrm>
            <a:off x="1233712" y="3497946"/>
            <a:ext cx="72573" cy="87084"/>
          </a:xfrm>
          <a:prstGeom prst="ellipse">
            <a:avLst/>
          </a:prstGeom>
          <a:solidFill>
            <a:srgbClr val="3B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C0416FE-4F4F-4257-8E9D-591FA724A3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8" y="4898316"/>
            <a:ext cx="1257753" cy="1257753"/>
          </a:xfrm>
          <a:prstGeom prst="rect">
            <a:avLst/>
          </a:prstGeom>
        </p:spPr>
      </p:pic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44E9ACC9-6B8D-4E9D-8E38-E265810F59BB}"/>
              </a:ext>
            </a:extLst>
          </p:cNvPr>
          <p:cNvSpPr/>
          <p:nvPr/>
        </p:nvSpPr>
        <p:spPr>
          <a:xfrm>
            <a:off x="1129883" y="6117229"/>
            <a:ext cx="10902786" cy="60922"/>
          </a:xfrm>
          <a:prstGeom prst="rect">
            <a:avLst/>
          </a:prstGeom>
          <a:solidFill>
            <a:srgbClr val="F2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48B6BB52-6928-454D-8879-1477140A1FAF}"/>
              </a:ext>
            </a:extLst>
          </p:cNvPr>
          <p:cNvCxnSpPr/>
          <p:nvPr/>
        </p:nvCxnSpPr>
        <p:spPr>
          <a:xfrm>
            <a:off x="1306830" y="3709219"/>
            <a:ext cx="72390" cy="7498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 сполучна лінія 54">
            <a:extLst>
              <a:ext uri="{FF2B5EF4-FFF2-40B4-BE49-F238E27FC236}">
                <a16:creationId xmlns:a16="http://schemas.microsoft.com/office/drawing/2014/main" id="{AF98E61C-7EE1-4D45-9B26-CDAAC4903391}"/>
              </a:ext>
            </a:extLst>
          </p:cNvPr>
          <p:cNvCxnSpPr>
            <a:cxnSpLocks/>
          </p:cNvCxnSpPr>
          <p:nvPr/>
        </p:nvCxnSpPr>
        <p:spPr>
          <a:xfrm flipV="1">
            <a:off x="1784568" y="3709219"/>
            <a:ext cx="85862" cy="6031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 сполучна лінія 58">
            <a:extLst>
              <a:ext uri="{FF2B5EF4-FFF2-40B4-BE49-F238E27FC236}">
                <a16:creationId xmlns:a16="http://schemas.microsoft.com/office/drawing/2014/main" id="{3DCC71F1-E8F5-4376-A1A0-BA3F0C07C5D7}"/>
              </a:ext>
            </a:extLst>
          </p:cNvPr>
          <p:cNvCxnSpPr>
            <a:cxnSpLocks/>
          </p:cNvCxnSpPr>
          <p:nvPr/>
        </p:nvCxnSpPr>
        <p:spPr>
          <a:xfrm>
            <a:off x="1306286" y="5413829"/>
            <a:ext cx="128452" cy="911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 сполучна лінія 59">
            <a:extLst>
              <a:ext uri="{FF2B5EF4-FFF2-40B4-BE49-F238E27FC236}">
                <a16:creationId xmlns:a16="http://schemas.microsoft.com/office/drawing/2014/main" id="{751C143E-207E-4384-ABD2-3ECB21064AE5}"/>
              </a:ext>
            </a:extLst>
          </p:cNvPr>
          <p:cNvCxnSpPr>
            <a:cxnSpLocks/>
          </p:cNvCxnSpPr>
          <p:nvPr/>
        </p:nvCxnSpPr>
        <p:spPr>
          <a:xfrm flipV="1">
            <a:off x="1778341" y="5355872"/>
            <a:ext cx="103977" cy="14991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ідзаголовок 2">
            <a:extLst>
              <a:ext uri="{FF2B5EF4-FFF2-40B4-BE49-F238E27FC236}">
                <a16:creationId xmlns:a16="http://schemas.microsoft.com/office/drawing/2014/main" id="{1A47AFF8-9C93-4F90-8CCD-545DEF81A33B}"/>
              </a:ext>
            </a:extLst>
          </p:cNvPr>
          <p:cNvSpPr txBox="1">
            <a:spLocks/>
          </p:cNvSpPr>
          <p:nvPr/>
        </p:nvSpPr>
        <p:spPr>
          <a:xfrm>
            <a:off x="7674887" y="1768812"/>
            <a:ext cx="2426971" cy="1025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6000" b="1" dirty="0" smtClean="0">
                <a:solidFill>
                  <a:srgbClr val="EB5931"/>
                </a:solidFill>
                <a:latin typeface="Georgia" pitchFamily="18" charset="0"/>
                <a:ea typeface="Roboto Black" panose="02000000000000000000" pitchFamily="2" charset="0"/>
                <a:cs typeface="Roboto Black" panose="02000000000000000000" pitchFamily="2" charset="0"/>
              </a:rPr>
              <a:t>30</a:t>
            </a:r>
            <a:endParaRPr lang="uk-UA" sz="6000" b="1" dirty="0">
              <a:solidFill>
                <a:srgbClr val="EB5931"/>
              </a:solidFill>
              <a:latin typeface="Georgia" pitchFamily="18" charset="0"/>
              <a:ea typeface="Roboto Black" panose="02000000000000000000" pitchFamily="2" charset="0"/>
              <a:cs typeface="Roboto Black" panose="02000000000000000000" pitchFamily="2" charset="0"/>
            </a:endParaRPr>
          </a:p>
          <a:p>
            <a:endParaRPr lang="uk-UA" sz="60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  <p:sp>
        <p:nvSpPr>
          <p:cNvPr id="69" name="Підзаголовок 2">
            <a:extLst>
              <a:ext uri="{FF2B5EF4-FFF2-40B4-BE49-F238E27FC236}">
                <a16:creationId xmlns:a16="http://schemas.microsoft.com/office/drawing/2014/main" id="{9977D540-830B-434E-9C57-B722F64F1F02}"/>
              </a:ext>
            </a:extLst>
          </p:cNvPr>
          <p:cNvSpPr txBox="1">
            <a:spLocks/>
          </p:cNvSpPr>
          <p:nvPr/>
        </p:nvSpPr>
        <p:spPr>
          <a:xfrm>
            <a:off x="8356080" y="3072419"/>
            <a:ext cx="3149061" cy="75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uk-UA" sz="2000" b="1" dirty="0">
              <a:solidFill>
                <a:schemeClr val="bg2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70" name="Підзаголовок 2">
            <a:extLst>
              <a:ext uri="{FF2B5EF4-FFF2-40B4-BE49-F238E27FC236}">
                <a16:creationId xmlns:a16="http://schemas.microsoft.com/office/drawing/2014/main" id="{5AD79B05-37D3-4DDB-AF3A-9A19919FF070}"/>
              </a:ext>
            </a:extLst>
          </p:cNvPr>
          <p:cNvSpPr txBox="1">
            <a:spLocks/>
          </p:cNvSpPr>
          <p:nvPr/>
        </p:nvSpPr>
        <p:spPr>
          <a:xfrm>
            <a:off x="10617469" y="4876697"/>
            <a:ext cx="3149061" cy="75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uk-UA" sz="2000" b="1" dirty="0">
              <a:solidFill>
                <a:schemeClr val="bg2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56" name="Підзаголовок 2">
            <a:extLst>
              <a:ext uri="{FF2B5EF4-FFF2-40B4-BE49-F238E27FC236}">
                <a16:creationId xmlns:a16="http://schemas.microsoft.com/office/drawing/2014/main" id="{029FD432-D6EA-4679-85BB-64BDEEE21C96}"/>
              </a:ext>
            </a:extLst>
          </p:cNvPr>
          <p:cNvSpPr txBox="1">
            <a:spLocks/>
          </p:cNvSpPr>
          <p:nvPr/>
        </p:nvSpPr>
        <p:spPr>
          <a:xfrm>
            <a:off x="10619065" y="3067298"/>
            <a:ext cx="3149061" cy="75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uk-UA" sz="2000" b="1" dirty="0">
              <a:solidFill>
                <a:schemeClr val="bg2">
                  <a:lumMod val="75000"/>
                </a:schemeClr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63" name="Підзаголовок 2">
            <a:extLst>
              <a:ext uri="{FF2B5EF4-FFF2-40B4-BE49-F238E27FC236}">
                <a16:creationId xmlns:a16="http://schemas.microsoft.com/office/drawing/2014/main" id="{AF3BAED0-37D6-4912-9AD9-15A50F0DC311}"/>
              </a:ext>
            </a:extLst>
          </p:cNvPr>
          <p:cNvSpPr txBox="1">
            <a:spLocks/>
          </p:cNvSpPr>
          <p:nvPr/>
        </p:nvSpPr>
        <p:spPr>
          <a:xfrm>
            <a:off x="7674887" y="1744208"/>
            <a:ext cx="4357781" cy="8914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6000" dirty="0">
                <a:solidFill>
                  <a:srgbClr val="F2B700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              </a:t>
            </a:r>
            <a:endParaRPr lang="uk-UA" sz="38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  <a:p>
            <a:endParaRPr lang="uk-UA" sz="6000" dirty="0">
              <a:solidFill>
                <a:srgbClr val="F2B700"/>
              </a:solidFill>
              <a:latin typeface="Roboto Black" panose="02000000000000000000" pitchFamily="2" charset="0"/>
              <a:ea typeface="Roboto Black" panose="02000000000000000000" pitchFamily="2" charset="0"/>
              <a:cs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4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5134351" y="1595539"/>
            <a:ext cx="11667" cy="214742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421DC43B-DA88-41FC-88F1-9A6E30103DDA}"/>
              </a:ext>
            </a:extLst>
          </p:cNvPr>
          <p:cNvSpPr txBox="1"/>
          <p:nvPr/>
        </p:nvSpPr>
        <p:spPr>
          <a:xfrm>
            <a:off x="9655460" y="1612830"/>
            <a:ext cx="20158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b="1" dirty="0">
                <a:solidFill>
                  <a:schemeClr val="bg1"/>
                </a:solidFill>
              </a:rPr>
              <a:t>ЗАРАЗ</a:t>
            </a: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7384260" y="1453569"/>
            <a:ext cx="0" cy="2165181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-79476" y="1814970"/>
            <a:ext cx="2888032" cy="1419335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95150" y="1139190"/>
            <a:ext cx="889871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57">
            <a:extLst>
              <a:ext uri="{FF2B5EF4-FFF2-40B4-BE49-F238E27FC236}">
                <a16:creationId xmlns:a16="http://schemas.microsoft.com/office/drawing/2014/main" id="{C134D180-8438-4A11-A60E-92EB0F9C4BB8}"/>
              </a:ext>
            </a:extLst>
          </p:cNvPr>
          <p:cNvCxnSpPr/>
          <p:nvPr/>
        </p:nvCxnSpPr>
        <p:spPr>
          <a:xfrm>
            <a:off x="9847321" y="1668606"/>
            <a:ext cx="0" cy="2165181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10">
            <a:extLst>
              <a:ext uri="{FF2B5EF4-FFF2-40B4-BE49-F238E27FC236}">
                <a16:creationId xmlns:a16="http://schemas.microsoft.com/office/drawing/2014/main" id="{263B0516-03C1-48FA-8A4E-3C895519B6AE}"/>
              </a:ext>
            </a:extLst>
          </p:cNvPr>
          <p:cNvCxnSpPr/>
          <p:nvPr/>
        </p:nvCxnSpPr>
        <p:spPr>
          <a:xfrm>
            <a:off x="5122684" y="4541378"/>
            <a:ext cx="11667" cy="2147420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57">
            <a:extLst>
              <a:ext uri="{FF2B5EF4-FFF2-40B4-BE49-F238E27FC236}">
                <a16:creationId xmlns:a16="http://schemas.microsoft.com/office/drawing/2014/main" id="{CB8565E9-1720-4AA9-A75B-B1C3EF38C0B5}"/>
              </a:ext>
            </a:extLst>
          </p:cNvPr>
          <p:cNvCxnSpPr/>
          <p:nvPr/>
        </p:nvCxnSpPr>
        <p:spPr>
          <a:xfrm>
            <a:off x="7323015" y="4523617"/>
            <a:ext cx="0" cy="2165181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7">
            <a:extLst>
              <a:ext uri="{FF2B5EF4-FFF2-40B4-BE49-F238E27FC236}">
                <a16:creationId xmlns:a16="http://schemas.microsoft.com/office/drawing/2014/main" id="{726CA857-34A4-4572-9A9D-807EB91D84C7}"/>
              </a:ext>
            </a:extLst>
          </p:cNvPr>
          <p:cNvCxnSpPr/>
          <p:nvPr/>
        </p:nvCxnSpPr>
        <p:spPr>
          <a:xfrm>
            <a:off x="9939900" y="4466673"/>
            <a:ext cx="0" cy="2165181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10">
            <a:extLst>
              <a:ext uri="{FF2B5EF4-FFF2-40B4-BE49-F238E27FC236}">
                <a16:creationId xmlns:a16="http://schemas.microsoft.com/office/drawing/2014/main" id="{36C3DD3F-1EAF-4362-97B4-9C4D0D19C822}"/>
              </a:ext>
            </a:extLst>
          </p:cNvPr>
          <p:cNvCxnSpPr>
            <a:cxnSpLocks/>
          </p:cNvCxnSpPr>
          <p:nvPr/>
        </p:nvCxnSpPr>
        <p:spPr>
          <a:xfrm>
            <a:off x="2423909" y="4630418"/>
            <a:ext cx="0" cy="2132465"/>
          </a:xfrm>
          <a:prstGeom prst="line">
            <a:avLst/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391887" y="232222"/>
          <a:ext cx="11451772" cy="6226634"/>
        </p:xfrm>
        <a:graphic>
          <a:graphicData uri="http://schemas.openxmlformats.org/drawingml/2006/table">
            <a:tbl>
              <a:tblPr/>
              <a:tblGrid>
                <a:gridCol w="1432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3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2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29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29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71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27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091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4723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Клас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На 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початок року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На 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кінець року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Рівні навчальних досягнень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Успішність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Якість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Початковий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Середній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Достатній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Високий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80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723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dirty="0">
                          <a:latin typeface="Times New Roman"/>
                          <a:ea typeface="Calibri"/>
                          <a:cs typeface="Arial"/>
                        </a:rPr>
                        <a:t>Клас</a:t>
                      </a:r>
                      <a:endParaRPr lang="ru-RU" sz="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На 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початок року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На 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кінець року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Рівні навчальних досягнень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Успішність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Якість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Початковий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Середній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Достатній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Високий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97%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91%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97%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91%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83%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62%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69%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67%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63%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57%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78%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46%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58%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16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47%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62%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79%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55%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69%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10-В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52%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11-А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27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81%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472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11-Б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30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>
                          <a:latin typeface="Times New Roman"/>
                          <a:ea typeface="Calibri"/>
                          <a:cs typeface="Arial"/>
                        </a:rPr>
                        <a:t>100%</a:t>
                      </a:r>
                      <a:endParaRPr lang="ru-RU" sz="8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dirty="0">
                          <a:latin typeface="Times New Roman"/>
                          <a:ea typeface="Calibri"/>
                          <a:cs typeface="Arial"/>
                        </a:rPr>
                        <a:t>87%</a:t>
                      </a:r>
                      <a:endParaRPr lang="ru-RU" sz="8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657" marR="5765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8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854075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rgbClr val="C00000"/>
                </a:solidFill>
                <a:latin typeface="Georgia" pitchFamily="18" charset="0"/>
              </a:rPr>
              <a:t>ЯКІСТЬ ЗНАНЬ</a:t>
            </a:r>
            <a:endParaRPr lang="ru-RU" i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0228" y="1204685"/>
            <a:ext cx="7532915" cy="12917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Початкова школа – 98 учнів -   </a:t>
            </a:r>
            <a:r>
              <a:rPr lang="uk-UA" sz="3200" b="1" dirty="0" smtClean="0">
                <a:solidFill>
                  <a:srgbClr val="EB5931"/>
                </a:solidFill>
                <a:latin typeface="Georgia" pitchFamily="18" charset="0"/>
              </a:rPr>
              <a:t>93%</a:t>
            </a:r>
            <a:endParaRPr lang="ru-RU" sz="3200" b="1" dirty="0">
              <a:solidFill>
                <a:srgbClr val="EB5931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972" y="2924628"/>
            <a:ext cx="7598228" cy="131354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Середня школа  - 407 учнів – </a:t>
            </a:r>
            <a:r>
              <a:rPr lang="uk-UA" sz="3200" b="1" dirty="0" smtClean="0">
                <a:solidFill>
                  <a:srgbClr val="EB5931"/>
                </a:solidFill>
                <a:latin typeface="Georgia" pitchFamily="18" charset="0"/>
              </a:rPr>
              <a:t>65, 5%</a:t>
            </a:r>
            <a:endParaRPr lang="ru-RU" sz="3200" b="1" dirty="0">
              <a:solidFill>
                <a:srgbClr val="EB5931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743" y="4876800"/>
            <a:ext cx="7518400" cy="13062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Старша школа – 138 учнів -  </a:t>
            </a:r>
            <a:r>
              <a:rPr lang="uk-UA" sz="3200" b="1" dirty="0" smtClean="0">
                <a:solidFill>
                  <a:srgbClr val="EB5931"/>
                </a:solidFill>
                <a:latin typeface="Georgia" pitchFamily="18" charset="0"/>
              </a:rPr>
              <a:t>69%</a:t>
            </a:r>
            <a:endParaRPr lang="ru-RU" sz="3200" b="1" dirty="0">
              <a:solidFill>
                <a:srgbClr val="EB5931"/>
              </a:solidFill>
              <a:latin typeface="Georgia" pitchFamily="18" charset="0"/>
            </a:endParaRPr>
          </a:p>
        </p:txBody>
      </p:sp>
      <p:pic>
        <p:nvPicPr>
          <p:cNvPr id="23554" name="Picture 2" descr="Оцінки 9-А (І підгрупа) » Сайт Григоренка Сергія Васильович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86776" y="1190171"/>
            <a:ext cx="3488293" cy="4949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Форми здобуття загальної середньої освіти – Школа №11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4995" y="69667"/>
            <a:ext cx="8577942" cy="65053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997440" y="3003003"/>
            <a:ext cx="914400" cy="6386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  <a:latin typeface="Georgia" pitchFamily="18" charset="0"/>
              </a:rPr>
              <a:t>4</a:t>
            </a:r>
            <a:endParaRPr lang="ru-RU" sz="4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58400" y="4870994"/>
            <a:ext cx="914400" cy="69668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rgbClr val="C00000"/>
                </a:solidFill>
                <a:latin typeface="Georgia" pitchFamily="18" charset="0"/>
              </a:rPr>
              <a:t>5</a:t>
            </a:r>
            <a:endParaRPr lang="ru-RU" sz="44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Обзор Viber – бесплатные сообщения и голосовые звонки - ITC.u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9812" y="464458"/>
            <a:ext cx="2535787" cy="1332316"/>
          </a:xfrm>
          <a:prstGeom prst="rect">
            <a:avLst/>
          </a:prstGeom>
          <a:noFill/>
        </p:spPr>
      </p:pic>
      <p:pic>
        <p:nvPicPr>
          <p:cNvPr id="8" name="Picture 12" descr="Google Classroom: електронне навчання – УМІТ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314" y="2075543"/>
            <a:ext cx="2799432" cy="1421656"/>
          </a:xfrm>
          <a:prstGeom prst="rect">
            <a:avLst/>
          </a:prstGeom>
          <a:noFill/>
        </p:spPr>
      </p:pic>
      <p:pic>
        <p:nvPicPr>
          <p:cNvPr id="9" name="Picture 22" descr="Ваш шлях до успіху учні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61401" y="232229"/>
            <a:ext cx="3135513" cy="1770743"/>
          </a:xfrm>
          <a:prstGeom prst="rect">
            <a:avLst/>
          </a:prstGeom>
          <a:noFill/>
        </p:spPr>
      </p:pic>
      <p:pic>
        <p:nvPicPr>
          <p:cNvPr id="10" name="Picture 42" descr="Інтерв'ю з роботодавцем: освітній IT-проект «Всеосвіта» | The Poin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5139" y="2740766"/>
            <a:ext cx="2875090" cy="1526434"/>
          </a:xfrm>
          <a:prstGeom prst="rect">
            <a:avLst/>
          </a:prstGeom>
          <a:noFill/>
        </p:spPr>
      </p:pic>
      <p:pic>
        <p:nvPicPr>
          <p:cNvPr id="11" name="Picture 52" descr="Предмет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56914" y="5021941"/>
            <a:ext cx="2902857" cy="1378857"/>
          </a:xfrm>
          <a:prstGeom prst="rect">
            <a:avLst/>
          </a:prstGeom>
          <a:noFill/>
        </p:spPr>
      </p:pic>
      <p:pic>
        <p:nvPicPr>
          <p:cNvPr id="12" name="Picture 50" descr="Бліц-Інфо - Франківські школярі взяли активну участь в інтернет ..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08013" y="4934857"/>
            <a:ext cx="2679643" cy="1367273"/>
          </a:xfrm>
          <a:prstGeom prst="rect">
            <a:avLst/>
          </a:prstGeom>
          <a:noFill/>
        </p:spPr>
      </p:pic>
      <p:pic>
        <p:nvPicPr>
          <p:cNvPr id="13" name="Picture 40" descr="Skype Limited — Википеди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00622" y="3165489"/>
            <a:ext cx="1790029" cy="864096"/>
          </a:xfrm>
          <a:prstGeom prst="rect">
            <a:avLst/>
          </a:prstGeom>
          <a:noFill/>
        </p:spPr>
      </p:pic>
      <p:pic>
        <p:nvPicPr>
          <p:cNvPr id="14" name="Picture 38" descr="Используете Zoom? Вот некоторые проблемы с приватностью и ...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5024" y="4949373"/>
            <a:ext cx="3056745" cy="1371217"/>
          </a:xfrm>
          <a:prstGeom prst="rect">
            <a:avLst/>
          </a:prstGeom>
          <a:noFill/>
        </p:spPr>
      </p:pic>
      <p:pic>
        <p:nvPicPr>
          <p:cNvPr id="15" name="Picture 26" descr="LearningApps.org - interaktive und multimediale Lernbaustein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0336" y="3222171"/>
            <a:ext cx="1723549" cy="1415143"/>
          </a:xfrm>
          <a:prstGeom prst="rect">
            <a:avLst/>
          </a:prstGeom>
          <a:noFill/>
        </p:spPr>
      </p:pic>
      <p:pic>
        <p:nvPicPr>
          <p:cNvPr id="16" name="Picture 36" descr="APS Teaching Fund Supports 'The Learning Scientists' – Association ...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39636" y="333829"/>
            <a:ext cx="3338421" cy="2050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10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28838"/>
            <a:ext cx="3698875" cy="4351337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2050" y="1465109"/>
            <a:ext cx="3642610" cy="4148707"/>
          </a:xfrm>
          <a:prstGeom prst="rect">
            <a:avLst/>
          </a:prstGeom>
          <a:noFill/>
          <a:ln w="76200">
            <a:solidFill>
              <a:srgbClr val="063DC5"/>
            </a:solidFill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34728" y="319314"/>
            <a:ext cx="3925043" cy="5167085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36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Georgia" pitchFamily="18" charset="0"/>
              </a:rPr>
              <a:t>ОБДАРОВАНІ ДІТИ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9943" y="1175657"/>
            <a:ext cx="10903857" cy="5001306"/>
          </a:xfrm>
        </p:spPr>
        <p:txBody>
          <a:bodyPr/>
          <a:lstStyle/>
          <a:p>
            <a:pPr algn="ctr">
              <a:buNone/>
            </a:pPr>
            <a:r>
              <a:rPr lang="uk-UA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Українська мова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26626" name="Picture 2" descr="Обдаровані діти - наш скарб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2011" y="246742"/>
            <a:ext cx="2991303" cy="2134507"/>
          </a:xfrm>
          <a:prstGeom prst="rect">
            <a:avLst/>
          </a:prstGeom>
          <a:noFill/>
        </p:spPr>
      </p:pic>
      <p:graphicFrame>
        <p:nvGraphicFramePr>
          <p:cNvPr id="5" name="Диаграмма 4"/>
          <p:cNvGraphicFramePr/>
          <p:nvPr/>
        </p:nvGraphicFramePr>
        <p:xfrm>
          <a:off x="420913" y="835781"/>
          <a:ext cx="9056915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024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C00000"/>
                </a:solidFill>
                <a:latin typeface="Georgia" pitchFamily="18" charset="0"/>
              </a:rPr>
              <a:t>Англійська мова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838200" y="1160463"/>
          <a:ext cx="10515600" cy="501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7650" name="Picture 2" descr="Обдаровані діти: виявлення, навчання, розвиток | Газета &amp;quot;Справи сімейні&amp;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5802" y="0"/>
            <a:ext cx="3483429" cy="217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895</Words>
  <Application>Microsoft Office PowerPoint</Application>
  <PresentationFormat>Широкоэкранный</PresentationFormat>
  <Paragraphs>314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Georgia</vt:lpstr>
      <vt:lpstr>Roboto Black</vt:lpstr>
      <vt:lpstr>Roboto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ЯКІСТЬ ЗНАНЬ</vt:lpstr>
      <vt:lpstr>Презентация PowerPoint</vt:lpstr>
      <vt:lpstr>Презентация PowerPoint</vt:lpstr>
      <vt:lpstr>Презентация PowerPoint</vt:lpstr>
      <vt:lpstr>ОБДАРОВАНІ ДІТИ</vt:lpstr>
      <vt:lpstr>Англійська мова</vt:lpstr>
      <vt:lpstr>Гринвіч</vt:lpstr>
      <vt:lpstr>Презентация PowerPoint</vt:lpstr>
      <vt:lpstr>Виховна робота</vt:lpstr>
      <vt:lpstr>Презентация PowerPoint</vt:lpstr>
      <vt:lpstr>Робота соціально-психологічної служби</vt:lpstr>
      <vt:lpstr>Презентация PowerPoint</vt:lpstr>
      <vt:lpstr>Методична робота</vt:lpstr>
      <vt:lpstr>Організація харчування</vt:lpstr>
      <vt:lpstr>Матеріально-технічне забезпечення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Пользователь Windows</cp:lastModifiedBy>
  <cp:revision>117</cp:revision>
  <cp:lastPrinted>2020-11-26T07:51:16Z</cp:lastPrinted>
  <dcterms:created xsi:type="dcterms:W3CDTF">2020-11-02T15:25:57Z</dcterms:created>
  <dcterms:modified xsi:type="dcterms:W3CDTF">2021-07-06T18:51:33Z</dcterms:modified>
</cp:coreProperties>
</file>