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64" r:id="rId6"/>
    <p:sldId id="268" r:id="rId7"/>
    <p:sldId id="272" r:id="rId8"/>
    <p:sldId id="267" r:id="rId9"/>
    <p:sldId id="265" r:id="rId10"/>
    <p:sldId id="270" r:id="rId11"/>
    <p:sldId id="273" r:id="rId12"/>
    <p:sldId id="274" r:id="rId13"/>
    <p:sldId id="275" r:id="rId14"/>
    <p:sldId id="276" r:id="rId15"/>
    <p:sldId id="277" r:id="rId1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04" autoAdjust="0"/>
    <p:restoredTop sz="94701" autoAdjust="0"/>
  </p:normalViewPr>
  <p:slideViewPr>
    <p:cSldViewPr snapToGrid="0" showGuides="1">
      <p:cViewPr varScale="1">
        <p:scale>
          <a:sx n="88" d="100"/>
          <a:sy n="88" d="100"/>
        </p:scale>
        <p:origin x="499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39EEDC-0BDD-41B2-9E82-FB5EBA848A7E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15C2D6-234F-4D2B-979D-DAFB3BEE3061}">
      <dgm:prSet phldrT="[Текст]"/>
      <dgm:spPr>
        <a:solidFill>
          <a:srgbClr val="00B050"/>
        </a:solidFill>
      </dgm:spPr>
      <dgm:t>
        <a:bodyPr/>
        <a:lstStyle/>
        <a:p>
          <a:r>
            <a:rPr lang="ru-RU" b="1" dirty="0" err="1" smtClean="0"/>
            <a:t>оцінювання</a:t>
          </a:r>
          <a:endParaRPr lang="ru-RU" b="1" dirty="0"/>
        </a:p>
      </dgm:t>
    </dgm:pt>
    <dgm:pt modelId="{A8AA2B9A-4D13-4606-AABB-E4EB54F3A095}" type="parTrans" cxnId="{B00019E5-5164-4751-93DE-0AE80A693F79}">
      <dgm:prSet/>
      <dgm:spPr/>
      <dgm:t>
        <a:bodyPr/>
        <a:lstStyle/>
        <a:p>
          <a:endParaRPr lang="ru-RU"/>
        </a:p>
      </dgm:t>
    </dgm:pt>
    <dgm:pt modelId="{33C6FB80-9455-4352-8476-507A0D2AB46A}" type="sibTrans" cxnId="{B00019E5-5164-4751-93DE-0AE80A693F79}">
      <dgm:prSet/>
      <dgm:spPr/>
      <dgm:t>
        <a:bodyPr/>
        <a:lstStyle/>
        <a:p>
          <a:endParaRPr lang="ru-RU"/>
        </a:p>
      </dgm:t>
    </dgm:pt>
    <dgm:pt modelId="{EDC57E48-DFC0-4315-893E-6FE56E610DA6}">
      <dgm:prSet phldrT="[Текст]"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ru-RU" sz="1000" b="0" dirty="0" smtClean="0">
              <a:solidFill>
                <a:schemeClr val="bg1"/>
              </a:solidFill>
            </a:rPr>
            <a:t>ФОРМУВАЛЬНЕ</a:t>
          </a:r>
          <a:endParaRPr lang="ru-RU" sz="1000" b="0" dirty="0">
            <a:solidFill>
              <a:schemeClr val="bg1"/>
            </a:solidFill>
          </a:endParaRPr>
        </a:p>
      </dgm:t>
    </dgm:pt>
    <dgm:pt modelId="{8D5CC31B-5B81-4E6A-8EC3-027A62131D76}" type="parTrans" cxnId="{5756A548-A999-4112-85DE-499463FB812B}">
      <dgm:prSet/>
      <dgm:spPr/>
      <dgm:t>
        <a:bodyPr/>
        <a:lstStyle/>
        <a:p>
          <a:endParaRPr lang="ru-RU"/>
        </a:p>
      </dgm:t>
    </dgm:pt>
    <dgm:pt modelId="{DF626FCA-FA5F-43BF-80F6-1C167EFA4108}" type="sibTrans" cxnId="{5756A548-A999-4112-85DE-499463FB812B}">
      <dgm:prSet/>
      <dgm:spPr/>
      <dgm:t>
        <a:bodyPr/>
        <a:lstStyle/>
        <a:p>
          <a:endParaRPr lang="ru-RU"/>
        </a:p>
      </dgm:t>
    </dgm:pt>
    <dgm:pt modelId="{36FF086A-163F-4353-A53F-DAA24B02DCD8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МОТИВАЦІЯ</a:t>
          </a:r>
          <a:endParaRPr lang="ru-RU" dirty="0"/>
        </a:p>
      </dgm:t>
    </dgm:pt>
    <dgm:pt modelId="{53CAD03E-D050-4DBA-AE64-5913DB2E9758}" type="parTrans" cxnId="{2B23AFEB-0625-4F2F-9607-269F84F66B51}">
      <dgm:prSet/>
      <dgm:spPr/>
      <dgm:t>
        <a:bodyPr/>
        <a:lstStyle/>
        <a:p>
          <a:endParaRPr lang="ru-RU"/>
        </a:p>
      </dgm:t>
    </dgm:pt>
    <dgm:pt modelId="{F1CCFBDD-6907-492C-A15D-6E0297501730}" type="sibTrans" cxnId="{2B23AFEB-0625-4F2F-9607-269F84F66B51}">
      <dgm:prSet/>
      <dgm:spPr/>
      <dgm:t>
        <a:bodyPr/>
        <a:lstStyle/>
        <a:p>
          <a:endParaRPr lang="ru-RU"/>
        </a:p>
      </dgm:t>
    </dgm:pt>
    <dgm:pt modelId="{6CCB2590-567C-4F01-A044-6A187BB5BB8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050" dirty="0" smtClean="0"/>
            <a:t>МОЖЛИВІСТЬ </a:t>
          </a:r>
          <a:r>
            <a:rPr lang="ru-RU" sz="1050" dirty="0" err="1" smtClean="0"/>
            <a:t>покращити</a:t>
          </a:r>
          <a:r>
            <a:rPr lang="ru-RU" sz="1050" dirty="0" smtClean="0"/>
            <a:t> результат</a:t>
          </a:r>
          <a:endParaRPr lang="ru-RU" sz="1050" dirty="0"/>
        </a:p>
      </dgm:t>
    </dgm:pt>
    <dgm:pt modelId="{0220EE3D-92C2-4D04-B9D1-A2A092FEBC67}" type="parTrans" cxnId="{F9109719-C382-4D2F-BD9F-970E42FE3F3C}">
      <dgm:prSet/>
      <dgm:spPr/>
      <dgm:t>
        <a:bodyPr/>
        <a:lstStyle/>
        <a:p>
          <a:endParaRPr lang="ru-RU"/>
        </a:p>
      </dgm:t>
    </dgm:pt>
    <dgm:pt modelId="{5CABA095-863B-4E39-B525-3FF0B68B1639}" type="sibTrans" cxnId="{F9109719-C382-4D2F-BD9F-970E42FE3F3C}">
      <dgm:prSet/>
      <dgm:spPr/>
      <dgm:t>
        <a:bodyPr/>
        <a:lstStyle/>
        <a:p>
          <a:endParaRPr lang="ru-RU"/>
        </a:p>
      </dgm:t>
    </dgm:pt>
    <dgm:pt modelId="{BFA917F7-C954-4432-8A00-47B318AA917C}">
      <dgm:prSet phldrT="[Текст]"/>
      <dgm:spPr>
        <a:solidFill>
          <a:schemeClr val="accent5"/>
        </a:solidFill>
      </dgm:spPr>
      <dgm:t>
        <a:bodyPr/>
        <a:lstStyle/>
        <a:p>
          <a:r>
            <a:rPr lang="ru-RU" dirty="0" smtClean="0"/>
            <a:t>РЕФЛЕКСІЯ</a:t>
          </a:r>
          <a:endParaRPr lang="ru-RU" dirty="0"/>
        </a:p>
      </dgm:t>
    </dgm:pt>
    <dgm:pt modelId="{DA71BDBC-7EDE-489A-8DA2-17D19D27D5D0}" type="parTrans" cxnId="{7C9365D0-5258-465C-AD27-D0ED798D8BBE}">
      <dgm:prSet/>
      <dgm:spPr/>
      <dgm:t>
        <a:bodyPr/>
        <a:lstStyle/>
        <a:p>
          <a:endParaRPr lang="ru-RU"/>
        </a:p>
      </dgm:t>
    </dgm:pt>
    <dgm:pt modelId="{9437EA1B-0F17-43C5-BDF0-C0C42873E872}" type="sibTrans" cxnId="{7C9365D0-5258-465C-AD27-D0ED798D8BBE}">
      <dgm:prSet/>
      <dgm:spPr/>
      <dgm:t>
        <a:bodyPr/>
        <a:lstStyle/>
        <a:p>
          <a:endParaRPr lang="ru-RU"/>
        </a:p>
      </dgm:t>
    </dgm:pt>
    <dgm:pt modelId="{8D59D482-1795-40B8-9935-675B56C2A5F8}" type="pres">
      <dgm:prSet presAssocID="{3539EEDC-0BDD-41B2-9E82-FB5EBA848A7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B605E2-7C41-4A56-AF0F-6C57B94712A8}" type="pres">
      <dgm:prSet presAssocID="{4715C2D6-234F-4D2B-979D-DAFB3BEE3061}" presName="centerShape" presStyleLbl="node0" presStyleIdx="0" presStyleCnt="1"/>
      <dgm:spPr/>
      <dgm:t>
        <a:bodyPr/>
        <a:lstStyle/>
        <a:p>
          <a:endParaRPr lang="ru-RU"/>
        </a:p>
      </dgm:t>
    </dgm:pt>
    <dgm:pt modelId="{BEF00D69-4E85-4A00-AA81-C53546FD3A48}" type="pres">
      <dgm:prSet presAssocID="{EDC57E48-DFC0-4315-893E-6FE56E610DA6}" presName="node" presStyleLbl="node1" presStyleIdx="0" presStyleCnt="4" custScaleX="138712" custScaleY="1226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737022-FFEF-42C8-A363-27F4C1C87D8C}" type="pres">
      <dgm:prSet presAssocID="{EDC57E48-DFC0-4315-893E-6FE56E610DA6}" presName="dummy" presStyleCnt="0"/>
      <dgm:spPr/>
    </dgm:pt>
    <dgm:pt modelId="{832AEE7D-2E05-4BD5-9687-A10A4238E73D}" type="pres">
      <dgm:prSet presAssocID="{DF626FCA-FA5F-43BF-80F6-1C167EFA4108}" presName="sibTrans" presStyleLbl="sibTrans2D1" presStyleIdx="0" presStyleCnt="4"/>
      <dgm:spPr/>
      <dgm:t>
        <a:bodyPr/>
        <a:lstStyle/>
        <a:p>
          <a:endParaRPr lang="ru-RU"/>
        </a:p>
      </dgm:t>
    </dgm:pt>
    <dgm:pt modelId="{26F5EBAA-9569-4669-AB2B-7E532206E1B3}" type="pres">
      <dgm:prSet presAssocID="{36FF086A-163F-4353-A53F-DAA24B02DCD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E03C98-7AE4-4440-ACBF-D4BD3976FB7E}" type="pres">
      <dgm:prSet presAssocID="{36FF086A-163F-4353-A53F-DAA24B02DCD8}" presName="dummy" presStyleCnt="0"/>
      <dgm:spPr/>
    </dgm:pt>
    <dgm:pt modelId="{39A5A518-3572-4D8D-95DF-E9DB60BCC050}" type="pres">
      <dgm:prSet presAssocID="{F1CCFBDD-6907-492C-A15D-6E0297501730}" presName="sibTrans" presStyleLbl="sibTrans2D1" presStyleIdx="1" presStyleCnt="4"/>
      <dgm:spPr/>
      <dgm:t>
        <a:bodyPr/>
        <a:lstStyle/>
        <a:p>
          <a:endParaRPr lang="ru-RU"/>
        </a:p>
      </dgm:t>
    </dgm:pt>
    <dgm:pt modelId="{942EE318-ED90-463D-980A-40380E72E964}" type="pres">
      <dgm:prSet presAssocID="{6CCB2590-567C-4F01-A044-6A187BB5BB8B}" presName="node" presStyleLbl="node1" presStyleIdx="2" presStyleCnt="4" custScaleX="163997" custScaleY="121702" custRadScaleRad="100170" custRadScaleInc="68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48EEA2-CD8C-4600-B422-7C8BAF2E1E00}" type="pres">
      <dgm:prSet presAssocID="{6CCB2590-567C-4F01-A044-6A187BB5BB8B}" presName="dummy" presStyleCnt="0"/>
      <dgm:spPr/>
    </dgm:pt>
    <dgm:pt modelId="{FFC88A56-1049-450C-A56E-D459E2ABB417}" type="pres">
      <dgm:prSet presAssocID="{5CABA095-863B-4E39-B525-3FF0B68B1639}" presName="sibTrans" presStyleLbl="sibTrans2D1" presStyleIdx="2" presStyleCnt="4"/>
      <dgm:spPr/>
      <dgm:t>
        <a:bodyPr/>
        <a:lstStyle/>
        <a:p>
          <a:endParaRPr lang="ru-RU"/>
        </a:p>
      </dgm:t>
    </dgm:pt>
    <dgm:pt modelId="{77329438-074E-49E2-98C1-82E085B81E5D}" type="pres">
      <dgm:prSet presAssocID="{BFA917F7-C954-4432-8A00-47B318AA917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C9478F-275A-4086-952D-2818B2629E71}" type="pres">
      <dgm:prSet presAssocID="{BFA917F7-C954-4432-8A00-47B318AA917C}" presName="dummy" presStyleCnt="0"/>
      <dgm:spPr/>
    </dgm:pt>
    <dgm:pt modelId="{9F879B3C-A219-40A8-AC07-02B8E362C56A}" type="pres">
      <dgm:prSet presAssocID="{9437EA1B-0F17-43C5-BDF0-C0C42873E872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96747BD1-25F7-493F-95C1-07A3315CD0D2}" type="presOf" srcId="{9437EA1B-0F17-43C5-BDF0-C0C42873E872}" destId="{9F879B3C-A219-40A8-AC07-02B8E362C56A}" srcOrd="0" destOrd="0" presId="urn:microsoft.com/office/officeart/2005/8/layout/radial6"/>
    <dgm:cxn modelId="{81ABF71A-ADD8-4798-BA86-41BB2B5293FD}" type="presOf" srcId="{F1CCFBDD-6907-492C-A15D-6E0297501730}" destId="{39A5A518-3572-4D8D-95DF-E9DB60BCC050}" srcOrd="0" destOrd="0" presId="urn:microsoft.com/office/officeart/2005/8/layout/radial6"/>
    <dgm:cxn modelId="{D492A2C1-96F9-476C-9BC1-EEFCA4227C1F}" type="presOf" srcId="{3539EEDC-0BDD-41B2-9E82-FB5EBA848A7E}" destId="{8D59D482-1795-40B8-9935-675B56C2A5F8}" srcOrd="0" destOrd="0" presId="urn:microsoft.com/office/officeart/2005/8/layout/radial6"/>
    <dgm:cxn modelId="{BF9E02B1-00CA-4FEB-AE39-0C1AD4952C6D}" type="presOf" srcId="{36FF086A-163F-4353-A53F-DAA24B02DCD8}" destId="{26F5EBAA-9569-4669-AB2B-7E532206E1B3}" srcOrd="0" destOrd="0" presId="urn:microsoft.com/office/officeart/2005/8/layout/radial6"/>
    <dgm:cxn modelId="{B00019E5-5164-4751-93DE-0AE80A693F79}" srcId="{3539EEDC-0BDD-41B2-9E82-FB5EBA848A7E}" destId="{4715C2D6-234F-4D2B-979D-DAFB3BEE3061}" srcOrd="0" destOrd="0" parTransId="{A8AA2B9A-4D13-4606-AABB-E4EB54F3A095}" sibTransId="{33C6FB80-9455-4352-8476-507A0D2AB46A}"/>
    <dgm:cxn modelId="{0525035A-68A4-45ED-B99E-82A4AFC48D58}" type="presOf" srcId="{6CCB2590-567C-4F01-A044-6A187BB5BB8B}" destId="{942EE318-ED90-463D-980A-40380E72E964}" srcOrd="0" destOrd="0" presId="urn:microsoft.com/office/officeart/2005/8/layout/radial6"/>
    <dgm:cxn modelId="{AF4D4152-60BE-4A9C-B3C7-4158DF563526}" type="presOf" srcId="{DF626FCA-FA5F-43BF-80F6-1C167EFA4108}" destId="{832AEE7D-2E05-4BD5-9687-A10A4238E73D}" srcOrd="0" destOrd="0" presId="urn:microsoft.com/office/officeart/2005/8/layout/radial6"/>
    <dgm:cxn modelId="{6F9F6B3B-7A0E-4659-BC2B-0285AD7EF44E}" type="presOf" srcId="{4715C2D6-234F-4D2B-979D-DAFB3BEE3061}" destId="{5EB605E2-7C41-4A56-AF0F-6C57B94712A8}" srcOrd="0" destOrd="0" presId="urn:microsoft.com/office/officeart/2005/8/layout/radial6"/>
    <dgm:cxn modelId="{2B23AFEB-0625-4F2F-9607-269F84F66B51}" srcId="{4715C2D6-234F-4D2B-979D-DAFB3BEE3061}" destId="{36FF086A-163F-4353-A53F-DAA24B02DCD8}" srcOrd="1" destOrd="0" parTransId="{53CAD03E-D050-4DBA-AE64-5913DB2E9758}" sibTransId="{F1CCFBDD-6907-492C-A15D-6E0297501730}"/>
    <dgm:cxn modelId="{2E40A0CB-5019-478C-852A-64C02DC8B045}" type="presOf" srcId="{EDC57E48-DFC0-4315-893E-6FE56E610DA6}" destId="{BEF00D69-4E85-4A00-AA81-C53546FD3A48}" srcOrd="0" destOrd="0" presId="urn:microsoft.com/office/officeart/2005/8/layout/radial6"/>
    <dgm:cxn modelId="{9872CCFB-90BD-4D6B-A535-503E11988D77}" type="presOf" srcId="{5CABA095-863B-4E39-B525-3FF0B68B1639}" destId="{FFC88A56-1049-450C-A56E-D459E2ABB417}" srcOrd="0" destOrd="0" presId="urn:microsoft.com/office/officeart/2005/8/layout/radial6"/>
    <dgm:cxn modelId="{F9109719-C382-4D2F-BD9F-970E42FE3F3C}" srcId="{4715C2D6-234F-4D2B-979D-DAFB3BEE3061}" destId="{6CCB2590-567C-4F01-A044-6A187BB5BB8B}" srcOrd="2" destOrd="0" parTransId="{0220EE3D-92C2-4D04-B9D1-A2A092FEBC67}" sibTransId="{5CABA095-863B-4E39-B525-3FF0B68B1639}"/>
    <dgm:cxn modelId="{7C9365D0-5258-465C-AD27-D0ED798D8BBE}" srcId="{4715C2D6-234F-4D2B-979D-DAFB3BEE3061}" destId="{BFA917F7-C954-4432-8A00-47B318AA917C}" srcOrd="3" destOrd="0" parTransId="{DA71BDBC-7EDE-489A-8DA2-17D19D27D5D0}" sibTransId="{9437EA1B-0F17-43C5-BDF0-C0C42873E872}"/>
    <dgm:cxn modelId="{5756A548-A999-4112-85DE-499463FB812B}" srcId="{4715C2D6-234F-4D2B-979D-DAFB3BEE3061}" destId="{EDC57E48-DFC0-4315-893E-6FE56E610DA6}" srcOrd="0" destOrd="0" parTransId="{8D5CC31B-5B81-4E6A-8EC3-027A62131D76}" sibTransId="{DF626FCA-FA5F-43BF-80F6-1C167EFA4108}"/>
    <dgm:cxn modelId="{F5A3871D-9320-488D-B234-B0CE88B9B33C}" type="presOf" srcId="{BFA917F7-C954-4432-8A00-47B318AA917C}" destId="{77329438-074E-49E2-98C1-82E085B81E5D}" srcOrd="0" destOrd="0" presId="urn:microsoft.com/office/officeart/2005/8/layout/radial6"/>
    <dgm:cxn modelId="{F2E86F04-256D-4ABC-9C10-BD5A158CDE4D}" type="presParOf" srcId="{8D59D482-1795-40B8-9935-675B56C2A5F8}" destId="{5EB605E2-7C41-4A56-AF0F-6C57B94712A8}" srcOrd="0" destOrd="0" presId="urn:microsoft.com/office/officeart/2005/8/layout/radial6"/>
    <dgm:cxn modelId="{E1659FCA-BA1A-48BB-B027-24C0DD50F90F}" type="presParOf" srcId="{8D59D482-1795-40B8-9935-675B56C2A5F8}" destId="{BEF00D69-4E85-4A00-AA81-C53546FD3A48}" srcOrd="1" destOrd="0" presId="urn:microsoft.com/office/officeart/2005/8/layout/radial6"/>
    <dgm:cxn modelId="{B89CF318-1ECC-4A88-8362-F8920A0B5672}" type="presParOf" srcId="{8D59D482-1795-40B8-9935-675B56C2A5F8}" destId="{C9737022-FFEF-42C8-A363-27F4C1C87D8C}" srcOrd="2" destOrd="0" presId="urn:microsoft.com/office/officeart/2005/8/layout/radial6"/>
    <dgm:cxn modelId="{2DF92023-915D-4281-9A8F-FD89D2B30FFB}" type="presParOf" srcId="{8D59D482-1795-40B8-9935-675B56C2A5F8}" destId="{832AEE7D-2E05-4BD5-9687-A10A4238E73D}" srcOrd="3" destOrd="0" presId="urn:microsoft.com/office/officeart/2005/8/layout/radial6"/>
    <dgm:cxn modelId="{054F949B-C6D9-4E9B-9195-10E7485E25B8}" type="presParOf" srcId="{8D59D482-1795-40B8-9935-675B56C2A5F8}" destId="{26F5EBAA-9569-4669-AB2B-7E532206E1B3}" srcOrd="4" destOrd="0" presId="urn:microsoft.com/office/officeart/2005/8/layout/radial6"/>
    <dgm:cxn modelId="{2B7C4AEE-B264-4255-9670-47AA6F7141AB}" type="presParOf" srcId="{8D59D482-1795-40B8-9935-675B56C2A5F8}" destId="{5DE03C98-7AE4-4440-ACBF-D4BD3976FB7E}" srcOrd="5" destOrd="0" presId="urn:microsoft.com/office/officeart/2005/8/layout/radial6"/>
    <dgm:cxn modelId="{1D1BF3E7-3E63-41AE-8CB8-C09D8D525557}" type="presParOf" srcId="{8D59D482-1795-40B8-9935-675B56C2A5F8}" destId="{39A5A518-3572-4D8D-95DF-E9DB60BCC050}" srcOrd="6" destOrd="0" presId="urn:microsoft.com/office/officeart/2005/8/layout/radial6"/>
    <dgm:cxn modelId="{EE8A6121-DC76-47C9-9062-126293714466}" type="presParOf" srcId="{8D59D482-1795-40B8-9935-675B56C2A5F8}" destId="{942EE318-ED90-463D-980A-40380E72E964}" srcOrd="7" destOrd="0" presId="urn:microsoft.com/office/officeart/2005/8/layout/radial6"/>
    <dgm:cxn modelId="{8A52C05A-7879-4206-BF78-0430D5F53915}" type="presParOf" srcId="{8D59D482-1795-40B8-9935-675B56C2A5F8}" destId="{E248EEA2-CD8C-4600-B422-7C8BAF2E1E00}" srcOrd="8" destOrd="0" presId="urn:microsoft.com/office/officeart/2005/8/layout/radial6"/>
    <dgm:cxn modelId="{B4A359E5-3C92-49F7-8BBF-1F30510ED65A}" type="presParOf" srcId="{8D59D482-1795-40B8-9935-675B56C2A5F8}" destId="{FFC88A56-1049-450C-A56E-D459E2ABB417}" srcOrd="9" destOrd="0" presId="urn:microsoft.com/office/officeart/2005/8/layout/radial6"/>
    <dgm:cxn modelId="{804E6CB2-13C1-4594-A33C-170A16A3F392}" type="presParOf" srcId="{8D59D482-1795-40B8-9935-675B56C2A5F8}" destId="{77329438-074E-49E2-98C1-82E085B81E5D}" srcOrd="10" destOrd="0" presId="urn:microsoft.com/office/officeart/2005/8/layout/radial6"/>
    <dgm:cxn modelId="{2A9E6B44-5313-409D-8685-10DD3DBEC442}" type="presParOf" srcId="{8D59D482-1795-40B8-9935-675B56C2A5F8}" destId="{90C9478F-275A-4086-952D-2818B2629E71}" srcOrd="11" destOrd="0" presId="urn:microsoft.com/office/officeart/2005/8/layout/radial6"/>
    <dgm:cxn modelId="{7C038ADA-064A-4DB9-9C10-3E8AA2000A2A}" type="presParOf" srcId="{8D59D482-1795-40B8-9935-675B56C2A5F8}" destId="{9F879B3C-A219-40A8-AC07-02B8E362C56A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879B3C-A219-40A8-AC07-02B8E362C56A}">
      <dsp:nvSpPr>
        <dsp:cNvPr id="0" name=""/>
        <dsp:cNvSpPr/>
      </dsp:nvSpPr>
      <dsp:spPr>
        <a:xfrm>
          <a:off x="945547" y="521585"/>
          <a:ext cx="3458144" cy="3458144"/>
        </a:xfrm>
        <a:prstGeom prst="blockArc">
          <a:avLst>
            <a:gd name="adj1" fmla="val 10800000"/>
            <a:gd name="adj2" fmla="val 1620000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C88A56-1049-450C-A56E-D459E2ABB417}">
      <dsp:nvSpPr>
        <dsp:cNvPr id="0" name=""/>
        <dsp:cNvSpPr/>
      </dsp:nvSpPr>
      <dsp:spPr>
        <a:xfrm>
          <a:off x="945547" y="522666"/>
          <a:ext cx="3458144" cy="3458144"/>
        </a:xfrm>
        <a:prstGeom prst="blockArc">
          <a:avLst>
            <a:gd name="adj1" fmla="val 5522986"/>
            <a:gd name="adj2" fmla="val 1080220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A5A518-3572-4D8D-95DF-E9DB60BCC050}">
      <dsp:nvSpPr>
        <dsp:cNvPr id="0" name=""/>
        <dsp:cNvSpPr/>
      </dsp:nvSpPr>
      <dsp:spPr>
        <a:xfrm>
          <a:off x="945548" y="522666"/>
          <a:ext cx="3458144" cy="3458144"/>
        </a:xfrm>
        <a:prstGeom prst="blockArc">
          <a:avLst>
            <a:gd name="adj1" fmla="val 21597800"/>
            <a:gd name="adj2" fmla="val 5522988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2AEE7D-2E05-4BD5-9687-A10A4238E73D}">
      <dsp:nvSpPr>
        <dsp:cNvPr id="0" name=""/>
        <dsp:cNvSpPr/>
      </dsp:nvSpPr>
      <dsp:spPr>
        <a:xfrm>
          <a:off x="945547" y="521585"/>
          <a:ext cx="3458144" cy="3458144"/>
        </a:xfrm>
        <a:prstGeom prst="blockArc">
          <a:avLst>
            <a:gd name="adj1" fmla="val 16200000"/>
            <a:gd name="adj2" fmla="val 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B605E2-7C41-4A56-AF0F-6C57B94712A8}">
      <dsp:nvSpPr>
        <dsp:cNvPr id="0" name=""/>
        <dsp:cNvSpPr/>
      </dsp:nvSpPr>
      <dsp:spPr>
        <a:xfrm>
          <a:off x="1877980" y="1454017"/>
          <a:ext cx="1593279" cy="1593279"/>
        </a:xfrm>
        <a:prstGeom prst="ellipse">
          <a:avLst/>
        </a:prstGeom>
        <a:solidFill>
          <a:srgbClr val="00B050"/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/>
            <a:t>оцінювання</a:t>
          </a:r>
          <a:endParaRPr lang="ru-RU" sz="1400" b="1" kern="1200" dirty="0"/>
        </a:p>
      </dsp:txBody>
      <dsp:txXfrm>
        <a:off x="2111310" y="1687347"/>
        <a:ext cx="1126619" cy="1126619"/>
      </dsp:txXfrm>
    </dsp:sp>
    <dsp:sp modelId="{BEF00D69-4E85-4A00-AA81-C53546FD3A48}">
      <dsp:nvSpPr>
        <dsp:cNvPr id="0" name=""/>
        <dsp:cNvSpPr/>
      </dsp:nvSpPr>
      <dsp:spPr>
        <a:xfrm>
          <a:off x="1901095" y="-122447"/>
          <a:ext cx="1547048" cy="1368367"/>
        </a:xfrm>
        <a:prstGeom prst="ellipse">
          <a:avLst/>
        </a:prstGeom>
        <a:solidFill>
          <a:schemeClr val="bg2">
            <a:lumMod val="2500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 smtClean="0">
              <a:solidFill>
                <a:schemeClr val="bg1"/>
              </a:solidFill>
            </a:rPr>
            <a:t>ФОРМУВАЛЬНЕ</a:t>
          </a:r>
          <a:endParaRPr lang="ru-RU" sz="1000" b="0" kern="1200" dirty="0">
            <a:solidFill>
              <a:schemeClr val="bg1"/>
            </a:solidFill>
          </a:endParaRPr>
        </a:p>
      </dsp:txBody>
      <dsp:txXfrm>
        <a:off x="2127655" y="77946"/>
        <a:ext cx="1093928" cy="967581"/>
      </dsp:txXfrm>
    </dsp:sp>
    <dsp:sp modelId="{26F5EBAA-9569-4669-AB2B-7E532206E1B3}">
      <dsp:nvSpPr>
        <dsp:cNvPr id="0" name=""/>
        <dsp:cNvSpPr/>
      </dsp:nvSpPr>
      <dsp:spPr>
        <a:xfrm>
          <a:off x="3805893" y="1693009"/>
          <a:ext cx="1115295" cy="1115295"/>
        </a:xfrm>
        <a:prstGeom prst="ellipse">
          <a:avLst/>
        </a:prstGeom>
        <a:solidFill>
          <a:schemeClr val="accent2"/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МОТИВАЦІЯ</a:t>
          </a:r>
          <a:endParaRPr lang="ru-RU" sz="900" kern="1200" dirty="0"/>
        </a:p>
      </dsp:txBody>
      <dsp:txXfrm>
        <a:off x="3969224" y="1856340"/>
        <a:ext cx="788633" cy="788633"/>
      </dsp:txXfrm>
    </dsp:sp>
    <dsp:sp modelId="{942EE318-ED90-463D-980A-40380E72E964}">
      <dsp:nvSpPr>
        <dsp:cNvPr id="0" name=""/>
        <dsp:cNvSpPr/>
      </dsp:nvSpPr>
      <dsp:spPr>
        <a:xfrm>
          <a:off x="1699685" y="3260910"/>
          <a:ext cx="1829051" cy="1357337"/>
        </a:xfrm>
        <a:prstGeom prst="ellipse">
          <a:avLst/>
        </a:prstGeom>
        <a:solidFill>
          <a:srgbClr val="0070C0"/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МОЖЛИВІСТЬ </a:t>
          </a:r>
          <a:r>
            <a:rPr lang="ru-RU" sz="1050" kern="1200" dirty="0" err="1" smtClean="0"/>
            <a:t>покращити</a:t>
          </a:r>
          <a:r>
            <a:rPr lang="ru-RU" sz="1050" kern="1200" dirty="0" smtClean="0"/>
            <a:t> результат</a:t>
          </a:r>
          <a:endParaRPr lang="ru-RU" sz="1050" kern="1200" dirty="0"/>
        </a:p>
      </dsp:txBody>
      <dsp:txXfrm>
        <a:off x="1967543" y="3459687"/>
        <a:ext cx="1293335" cy="959783"/>
      </dsp:txXfrm>
    </dsp:sp>
    <dsp:sp modelId="{77329438-074E-49E2-98C1-82E085B81E5D}">
      <dsp:nvSpPr>
        <dsp:cNvPr id="0" name=""/>
        <dsp:cNvSpPr/>
      </dsp:nvSpPr>
      <dsp:spPr>
        <a:xfrm>
          <a:off x="428050" y="1693009"/>
          <a:ext cx="1115295" cy="1115295"/>
        </a:xfrm>
        <a:prstGeom prst="ellipse">
          <a:avLst/>
        </a:prstGeom>
        <a:solidFill>
          <a:schemeClr val="accent5"/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РЕФЛЕКСІЯ</a:t>
          </a:r>
          <a:endParaRPr lang="ru-RU" sz="900" kern="1200" dirty="0"/>
        </a:p>
      </dsp:txBody>
      <dsp:txXfrm>
        <a:off x="591381" y="1856340"/>
        <a:ext cx="788633" cy="788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11.04.2021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11.04.2021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C522B8D-815E-429C-9EC2-505CEC215084}" type="datetime1">
              <a:rPr lang="ru-RU" smtClean="0"/>
              <a:pPr/>
              <a:t>11.04.2021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 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0E4BC3-C763-48AA-8280-ACE59646066A}" type="datetime1">
              <a:rPr lang="ru-RU" smtClean="0"/>
              <a:pPr/>
              <a:t>11.04.2021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6D72474-459C-42C4-A0ED-A9AD89867D22}" type="datetime1">
              <a:rPr lang="ru-RU" smtClean="0"/>
              <a:pPr/>
              <a:t>11.04.2021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dirty="0"/>
              <a:t>09.10.2016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 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08D2BC5-0E5D-4645-A815-DFCA1A04B5A6}" type="datetime1">
              <a:rPr lang="ru-RU" smtClean="0"/>
              <a:pPr/>
              <a:t>11.04.2021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 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 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Пояснительный текст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ru-RU" sz="1100" b="1" i="1" dirty="0">
                <a:latin typeface="Arial" pitchFamily="34" charset="0"/>
                <a:cs typeface="Arial" pitchFamily="34" charset="0"/>
              </a:rPr>
              <a:t>ПРИМЕЧАНИЕ</a:t>
            </a:r>
            <a:endParaRPr lang="ru-RU" sz="1200" b="1" i="1" dirty="0">
              <a:latin typeface="Arial" pitchFamily="34" charset="0"/>
              <a:cs typeface="Arial" pitchFamily="34" charset="0"/>
            </a:endParaRPr>
          </a:p>
          <a:p>
            <a:pPr rtl="0"/>
            <a:r>
              <a:rPr lang="ru-RU" sz="1200" i="1" dirty="0">
                <a:latin typeface="Arial" pitchFamily="34" charset="0"/>
                <a:cs typeface="Arial" pitchFamily="34" charset="0"/>
              </a:rPr>
              <a:t>Чтобы изменить изображение на этом слайде, выберите рисунок и удалите его. Затем нажмите значок "Рисунки" в заполнителе, чтобы вставить изображение.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 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Группа 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 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grpSp>
          <p:nvGrpSpPr>
            <p:cNvPr id="11" name="Группа 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F3049B1-F681-4AF5-B948-A3B940E9215A}" type="datetime1">
              <a:rPr lang="ru-RU" smtClean="0"/>
              <a:pPr/>
              <a:t>11.04.2021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 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9071334-89C1-48F8-8089-E3D6AA3BB79C}" type="datetime1">
              <a:rPr lang="ru-RU" smtClean="0"/>
              <a:pPr/>
              <a:t>11.04.2021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FDCDF3F-3D72-4F56-93A1-9DDD55AB6452}" type="datetime1">
              <a:rPr lang="ru-RU" smtClean="0"/>
              <a:pPr/>
              <a:t>11.04.2021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5C11A32-C44A-4E32-8FFB-D057369B4F61}" type="datetime1">
              <a:rPr lang="ru-RU" smtClean="0"/>
              <a:pPr/>
              <a:t>11.04.2021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5ECC2E-6DAB-4717-9C53-38589639C202}" type="datetime1">
              <a:rPr lang="ru-RU" smtClean="0"/>
              <a:pPr/>
              <a:t>11.04.2021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DC0002A-E6EF-4378-B5A3-22E20EA855B1}" type="datetime1">
              <a:rPr lang="ru-RU" smtClean="0"/>
              <a:pPr/>
              <a:t>11.04.2021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  <a:p>
            <a:pPr lvl="5" rtl="0"/>
            <a:r>
              <a:rPr lang="ru-RU" dirty="0"/>
              <a:t>Шестой уровень</a:t>
            </a:r>
          </a:p>
          <a:p>
            <a:pPr lvl="6" rtl="0"/>
            <a:r>
              <a:rPr lang="ru-RU" dirty="0"/>
              <a:t>Седьмой уровень</a:t>
            </a:r>
          </a:p>
          <a:p>
            <a:pPr lvl="7" rtl="0"/>
            <a:r>
              <a:rPr lang="ru-RU" dirty="0"/>
              <a:t>Восьмой уровень</a:t>
            </a:r>
          </a:p>
          <a:p>
            <a:pPr lvl="8" rtl="0"/>
            <a:r>
              <a:rPr lang="ru-RU" dirty="0"/>
              <a:t>Девятый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A42E0B6C-3F58-4527-A133-F91FB65EBC2F}" type="datetime1">
              <a:rPr lang="ru-RU" smtClean="0"/>
              <a:pPr/>
              <a:t>11.04.2021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322614" y="2683980"/>
            <a:ext cx="5427705" cy="2219691"/>
          </a:xfrm>
        </p:spPr>
        <p:txBody>
          <a:bodyPr rtlCol="0" anchor="ctr">
            <a:normAutofit fontScale="90000"/>
          </a:bodyPr>
          <a:lstStyle/>
          <a:p>
            <a:pPr rtl="0"/>
            <a:r>
              <a:rPr lang="ru-RU" dirty="0" err="1" smtClean="0"/>
              <a:t>ОрганізАЦІЯ</a:t>
            </a:r>
            <a:r>
              <a:rPr lang="ru-RU" dirty="0" smtClean="0"/>
              <a:t> </a:t>
            </a:r>
            <a:r>
              <a:rPr lang="ru-RU" dirty="0" err="1" smtClean="0"/>
              <a:t>навчання</a:t>
            </a:r>
            <a:r>
              <a:rPr lang="ru-RU" dirty="0" smtClean="0"/>
              <a:t> З ВИКОРИСТАННЯМ ДИСТАНЦІЙНИХ ТЕХНОЛОГІЙ</a:t>
            </a:r>
            <a:endParaRPr lang="ru-RU" dirty="0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8808" r="8808"/>
          <a:stretch>
            <a:fillRect/>
          </a:stretch>
        </p:blipFill>
        <p:spPr>
          <a:xfrm>
            <a:off x="7126813" y="1767840"/>
            <a:ext cx="4358051" cy="351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16" y="147641"/>
            <a:ext cx="11771039" cy="651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30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15" y="191589"/>
            <a:ext cx="11709962" cy="649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75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23" y="139601"/>
            <a:ext cx="11648110" cy="639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08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366" y="1889760"/>
            <a:ext cx="4779634" cy="26038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4557" y="182880"/>
            <a:ext cx="109688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+mj-lt"/>
              </a:rPr>
              <a:t>А</a:t>
            </a:r>
            <a:r>
              <a:rPr lang="uk-UA" sz="2800" b="1" dirty="0" smtClean="0">
                <a:latin typeface="+mj-lt"/>
              </a:rPr>
              <a:t>лгоритм </a:t>
            </a:r>
            <a:r>
              <a:rPr lang="uk-UA" sz="2800" b="1" dirty="0" smtClean="0">
                <a:latin typeface="+mj-lt"/>
              </a:rPr>
              <a:t>дій учителя в дистанційному форматі</a:t>
            </a:r>
            <a:endParaRPr lang="uk-UA" sz="2800" b="1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4676" y="974361"/>
            <a:ext cx="700040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1.</a:t>
            </a:r>
            <a:r>
              <a:rPr lang="ru-RU" dirty="0" err="1" smtClean="0"/>
              <a:t>Коригувати</a:t>
            </a:r>
            <a:r>
              <a:rPr lang="ru-RU" dirty="0" smtClean="0"/>
              <a:t> </a:t>
            </a:r>
            <a:r>
              <a:rPr lang="ru-RU" dirty="0" err="1"/>
              <a:t>власні</a:t>
            </a:r>
            <a:r>
              <a:rPr lang="ru-RU" dirty="0"/>
              <a:t> календарно-</a:t>
            </a:r>
            <a:r>
              <a:rPr lang="ru-RU" dirty="0" err="1"/>
              <a:t>тематичні</a:t>
            </a:r>
            <a:r>
              <a:rPr lang="ru-RU" dirty="0"/>
              <a:t> </a:t>
            </a:r>
            <a:r>
              <a:rPr lang="ru-RU" dirty="0" err="1"/>
              <a:t>плани</a:t>
            </a:r>
            <a:r>
              <a:rPr lang="ru-RU" dirty="0"/>
              <a:t>, </a:t>
            </a:r>
            <a:r>
              <a:rPr lang="ru-RU" dirty="0" err="1"/>
              <a:t>оптимізувати</a:t>
            </a:r>
            <a:r>
              <a:rPr lang="ru-RU" dirty="0"/>
              <a:t> </a:t>
            </a:r>
            <a:r>
              <a:rPr lang="ru-RU" dirty="0" err="1"/>
              <a:t>матеріал</a:t>
            </a:r>
            <a:r>
              <a:rPr lang="ru-RU" dirty="0"/>
              <a:t> та </a:t>
            </a:r>
            <a:r>
              <a:rPr lang="ru-RU" dirty="0" err="1"/>
              <a:t>очікувані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, </a:t>
            </a:r>
            <a:r>
              <a:rPr lang="ru-RU" dirty="0" err="1"/>
              <a:t>заплановані</a:t>
            </a:r>
            <a:r>
              <a:rPr lang="ru-RU" dirty="0"/>
              <a:t> на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дистанційного</a:t>
            </a:r>
            <a:r>
              <a:rPr lang="ru-RU" dirty="0"/>
              <a:t> </a:t>
            </a:r>
            <a:r>
              <a:rPr lang="ru-RU" dirty="0" err="1" smtClean="0"/>
              <a:t>навчання</a:t>
            </a:r>
            <a:r>
              <a:rPr lang="uk-UA" dirty="0" smtClean="0"/>
              <a:t>.</a:t>
            </a:r>
          </a:p>
          <a:p>
            <a:endParaRPr lang="uk-UA" dirty="0"/>
          </a:p>
          <a:p>
            <a:r>
              <a:rPr lang="uk-UA" dirty="0" smtClean="0"/>
              <a:t>2.Домовитися </a:t>
            </a:r>
            <a:r>
              <a:rPr lang="uk-UA" dirty="0"/>
              <a:t>з батьками про конструктивний зворотний зв’язок, для уникнення непорозумінь — поясніть батькам алгоритм дій</a:t>
            </a:r>
            <a:r>
              <a:rPr lang="uk-UA" dirty="0" smtClean="0"/>
              <a:t>.</a:t>
            </a:r>
          </a:p>
          <a:p>
            <a:endParaRPr lang="uk-UA" dirty="0" smtClean="0"/>
          </a:p>
          <a:p>
            <a:r>
              <a:rPr lang="uk-UA" dirty="0" smtClean="0"/>
              <a:t>3.Якщо  </a:t>
            </a:r>
            <a:r>
              <a:rPr lang="uk-UA" dirty="0"/>
              <a:t>уже </a:t>
            </a:r>
            <a:r>
              <a:rPr lang="uk-UA" dirty="0" smtClean="0"/>
              <a:t>мали </a:t>
            </a:r>
            <a:r>
              <a:rPr lang="uk-UA" dirty="0"/>
              <a:t>досвід роботи з </a:t>
            </a:r>
            <a:r>
              <a:rPr lang="uk-UA" dirty="0" smtClean="0"/>
              <a:t>певними платформами </a:t>
            </a:r>
            <a:r>
              <a:rPr lang="uk-UA" dirty="0"/>
              <a:t>– то </a:t>
            </a:r>
            <a:r>
              <a:rPr lang="uk-UA" dirty="0" smtClean="0"/>
              <a:t> зможете </a:t>
            </a:r>
            <a:r>
              <a:rPr lang="uk-UA" dirty="0"/>
              <a:t>швидко підібрати (чи розробити власні) завдання для своїх </a:t>
            </a:r>
            <a:r>
              <a:rPr lang="uk-UA" dirty="0" smtClean="0"/>
              <a:t>класів. </a:t>
            </a:r>
            <a:r>
              <a:rPr lang="uk-UA" dirty="0" smtClean="0"/>
              <a:t>Якщо ні- підвищити свою цифрову грамотність та обрати онлайн-платформу</a:t>
            </a:r>
            <a:r>
              <a:rPr lang="uk-UA" dirty="0" smtClean="0"/>
              <a:t>.</a:t>
            </a:r>
          </a:p>
          <a:p>
            <a:endParaRPr lang="uk-UA" dirty="0" smtClean="0"/>
          </a:p>
          <a:p>
            <a:r>
              <a:rPr lang="ru-RU" dirty="0"/>
              <a:t>4</a:t>
            </a:r>
            <a:r>
              <a:rPr lang="ru-RU" dirty="0" smtClean="0"/>
              <a:t>.Важливо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очікуваних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, </a:t>
            </a:r>
            <a:r>
              <a:rPr lang="ru-RU" dirty="0" err="1"/>
              <a:t>водночас</a:t>
            </a:r>
            <a:r>
              <a:rPr lang="ru-RU" dirty="0"/>
              <a:t> </a:t>
            </a:r>
            <a:r>
              <a:rPr lang="ru-RU" dirty="0" err="1"/>
              <a:t>пам’ятаючи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деякі</a:t>
            </a:r>
            <a:r>
              <a:rPr lang="ru-RU" dirty="0"/>
              <a:t> з </a:t>
            </a:r>
            <a:r>
              <a:rPr lang="ru-RU" dirty="0" smtClean="0"/>
              <a:t>них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/>
              <a:t>бути </a:t>
            </a:r>
            <a:r>
              <a:rPr lang="ru-RU" dirty="0" err="1"/>
              <a:t>недосяжними</a:t>
            </a:r>
            <a:r>
              <a:rPr lang="ru-RU" dirty="0"/>
              <a:t> в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, </a:t>
            </a:r>
            <a:r>
              <a:rPr lang="ru-RU" dirty="0" err="1"/>
              <a:t>деякі</a:t>
            </a:r>
            <a:r>
              <a:rPr lang="ru-RU" dirty="0"/>
              <a:t> — </a:t>
            </a:r>
            <a:r>
              <a:rPr lang="ru-RU" dirty="0" err="1"/>
              <a:t>потребуватимуть</a:t>
            </a:r>
            <a:r>
              <a:rPr lang="ru-RU" dirty="0"/>
              <a:t> </a:t>
            </a:r>
            <a:r>
              <a:rPr lang="ru-RU" dirty="0" err="1"/>
              <a:t>незначної</a:t>
            </a:r>
            <a:r>
              <a:rPr lang="ru-RU" dirty="0"/>
              <a:t> </a:t>
            </a:r>
            <a:r>
              <a:rPr lang="ru-RU" dirty="0" err="1"/>
              <a:t>корекції</a:t>
            </a:r>
            <a:r>
              <a:rPr lang="ru-RU" dirty="0"/>
              <a:t>, а </a:t>
            </a:r>
            <a:r>
              <a:rPr lang="ru-RU" dirty="0" err="1"/>
              <a:t>частина</a:t>
            </a:r>
            <a:r>
              <a:rPr lang="ru-RU" dirty="0"/>
              <a:t> — </a:t>
            </a:r>
            <a:r>
              <a:rPr lang="ru-RU" dirty="0" err="1"/>
              <a:t>залишаться</a:t>
            </a:r>
            <a:r>
              <a:rPr lang="ru-RU" dirty="0"/>
              <a:t> </a:t>
            </a:r>
            <a:r>
              <a:rPr lang="ru-RU" dirty="0" err="1"/>
              <a:t>незмінними</a:t>
            </a:r>
            <a:r>
              <a:rPr lang="ru-RU" dirty="0" smtClean="0"/>
              <a:t>.</a:t>
            </a: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180038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43" y="350520"/>
            <a:ext cx="9598582" cy="61552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479280" y="762000"/>
            <a:ext cx="26060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 err="1"/>
              <a:t>Завдання</a:t>
            </a:r>
            <a:r>
              <a:rPr lang="ru-RU" sz="2000" dirty="0"/>
              <a:t> для </a:t>
            </a:r>
            <a:r>
              <a:rPr lang="ru-RU" sz="2000" b="1" dirty="0"/>
              <a:t>асинхронного</a:t>
            </a:r>
            <a:r>
              <a:rPr lang="ru-RU" sz="2000" dirty="0"/>
              <a:t> </a:t>
            </a:r>
            <a:r>
              <a:rPr lang="ru-RU" sz="2000" dirty="0" err="1"/>
              <a:t>опрацювання</a:t>
            </a:r>
            <a:r>
              <a:rPr lang="ru-RU" sz="2000" dirty="0"/>
              <a:t> </a:t>
            </a:r>
            <a:r>
              <a:rPr lang="ru-RU" sz="2000" dirty="0" err="1"/>
              <a:t>мають</a:t>
            </a:r>
            <a:r>
              <a:rPr lang="ru-RU" sz="2000" dirty="0"/>
              <a:t> бути</a:t>
            </a:r>
          </a:p>
          <a:p>
            <a:pPr algn="r"/>
            <a:r>
              <a:rPr lang="ru-RU" sz="2000" dirty="0" err="1"/>
              <a:t>д</a:t>
            </a:r>
            <a:r>
              <a:rPr lang="ru-RU" sz="2000" dirty="0" err="1" smtClean="0"/>
              <a:t>иференційовані</a:t>
            </a:r>
            <a:r>
              <a:rPr lang="ru-RU" sz="2000" dirty="0"/>
              <a:t>,</a:t>
            </a:r>
            <a:r>
              <a:rPr lang="ru-RU" sz="2000" dirty="0" smtClean="0"/>
              <a:t> </a:t>
            </a:r>
            <a:r>
              <a:rPr lang="ru-RU" sz="2000" dirty="0" smtClean="0"/>
              <a:t>практико-</a:t>
            </a:r>
            <a:r>
              <a:rPr lang="ru-RU" sz="2000" dirty="0" err="1" smtClean="0"/>
              <a:t>орієнтовані</a:t>
            </a:r>
            <a:r>
              <a:rPr lang="ru-RU" sz="2000" dirty="0" smtClean="0"/>
              <a:t> </a:t>
            </a:r>
            <a:r>
              <a:rPr lang="ru-RU" sz="2000" dirty="0"/>
              <a:t>та </a:t>
            </a:r>
            <a:r>
              <a:rPr lang="ru-RU" sz="2000" dirty="0" err="1"/>
              <a:t>творчі</a:t>
            </a:r>
            <a:r>
              <a:rPr lang="ru-RU" sz="2000" dirty="0"/>
              <a:t>.</a:t>
            </a:r>
          </a:p>
          <a:p>
            <a:pPr algn="r"/>
            <a:r>
              <a:rPr lang="ru-RU" sz="2000" dirty="0"/>
              <a:t>Учителям </a:t>
            </a:r>
            <a:r>
              <a:rPr lang="ru-RU" sz="2000" dirty="0" err="1"/>
              <a:t>варто</a:t>
            </a:r>
            <a:r>
              <a:rPr lang="ru-RU" sz="2000" dirty="0"/>
              <a:t> </a:t>
            </a:r>
            <a:r>
              <a:rPr lang="ru-RU" sz="2000" dirty="0" err="1"/>
              <a:t>чітко</a:t>
            </a:r>
            <a:r>
              <a:rPr lang="ru-RU" sz="2000" dirty="0"/>
              <a:t> </a:t>
            </a:r>
            <a:r>
              <a:rPr lang="ru-RU" sz="2000" dirty="0" err="1"/>
              <a:t>прогнозувати</a:t>
            </a:r>
            <a:r>
              <a:rPr lang="ru-RU" sz="2000" dirty="0"/>
              <a:t> час,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знадобиться</a:t>
            </a:r>
            <a:r>
              <a:rPr lang="ru-RU" sz="2000" dirty="0"/>
              <a:t> </a:t>
            </a:r>
            <a:r>
              <a:rPr lang="ru-RU" sz="2000" dirty="0" err="1"/>
              <a:t>учням</a:t>
            </a:r>
            <a:r>
              <a:rPr lang="ru-RU" sz="2000" dirty="0"/>
              <a:t> для </a:t>
            </a:r>
            <a:r>
              <a:rPr lang="ru-RU" sz="2000" dirty="0" err="1"/>
              <a:t>виконання</a:t>
            </a:r>
            <a:r>
              <a:rPr lang="ru-RU" sz="2000" dirty="0"/>
              <a:t> </a:t>
            </a:r>
            <a:r>
              <a:rPr lang="ru-RU" sz="2000" dirty="0" err="1"/>
              <a:t>завдань</a:t>
            </a:r>
            <a:r>
              <a:rPr lang="ru-RU" sz="2000" dirty="0"/>
              <a:t>. 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43211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Тривалість </a:t>
            </a:r>
            <a:r>
              <a:rPr lang="uk-UA" b="1" dirty="0" smtClean="0"/>
              <a:t>онлайн-</a:t>
            </a:r>
            <a:r>
              <a:rPr lang="uk-UA" b="1" dirty="0" smtClean="0"/>
              <a:t>уроку </a:t>
            </a:r>
            <a:r>
              <a:rPr lang="uk-UA" b="1" dirty="0" smtClean="0"/>
              <a:t>за санітарними нормами:</a:t>
            </a:r>
            <a:endParaRPr lang="uk-UA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67025" y="1603947"/>
            <a:ext cx="72655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Відповідно</a:t>
            </a:r>
            <a:r>
              <a:rPr lang="ru-RU" dirty="0"/>
              <a:t> до </a:t>
            </a:r>
            <a:r>
              <a:rPr lang="ru-RU" dirty="0" smtClean="0"/>
              <a:t>наказу </a:t>
            </a:r>
            <a:r>
              <a:rPr lang="ru-RU" dirty="0"/>
              <a:t>МОЗ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25.09.2020 № 2205 "Про </a:t>
            </a:r>
            <a:r>
              <a:rPr lang="ru-RU" dirty="0" err="1"/>
              <a:t>затвердження</a:t>
            </a:r>
            <a:r>
              <a:rPr lang="ru-RU" dirty="0"/>
              <a:t> </a:t>
            </a:r>
            <a:r>
              <a:rPr lang="ru-RU" dirty="0" err="1"/>
              <a:t>Санітарного</a:t>
            </a:r>
            <a:r>
              <a:rPr lang="ru-RU" dirty="0"/>
              <a:t> регламенту для </a:t>
            </a:r>
            <a:r>
              <a:rPr lang="ru-RU" dirty="0" err="1"/>
              <a:t>закладів</a:t>
            </a:r>
            <a:r>
              <a:rPr lang="ru-RU" dirty="0"/>
              <a:t>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середньої</a:t>
            </a:r>
            <a:r>
              <a:rPr lang="ru-RU" dirty="0"/>
              <a:t> </a:t>
            </a:r>
            <a:r>
              <a:rPr lang="ru-RU" dirty="0" err="1" smtClean="0"/>
              <a:t>освіти</a:t>
            </a:r>
            <a:r>
              <a:rPr lang="ru-RU" dirty="0" smtClean="0"/>
              <a:t> </a:t>
            </a:r>
          </a:p>
          <a:p>
            <a:r>
              <a:rPr lang="ru-RU" dirty="0" smtClean="0"/>
              <a:t>для </a:t>
            </a:r>
            <a:r>
              <a:rPr lang="ru-RU" dirty="0" err="1"/>
              <a:t>учнів</a:t>
            </a:r>
            <a:r>
              <a:rPr lang="ru-RU" dirty="0"/>
              <a:t> 1-х </a:t>
            </a:r>
            <a:r>
              <a:rPr lang="ru-RU" dirty="0" err="1"/>
              <a:t>класів</a:t>
            </a:r>
            <a:r>
              <a:rPr lang="ru-RU" dirty="0"/>
              <a:t> — не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10 </a:t>
            </a:r>
            <a:r>
              <a:rPr lang="ru-RU" dirty="0" err="1"/>
              <a:t>хвилин</a:t>
            </a:r>
            <a:r>
              <a:rPr lang="ru-RU" dirty="0"/>
              <a:t>;</a:t>
            </a:r>
          </a:p>
          <a:p>
            <a:r>
              <a:rPr lang="ru-RU" dirty="0"/>
              <a:t>для </a:t>
            </a:r>
            <a:r>
              <a:rPr lang="ru-RU" dirty="0" err="1"/>
              <a:t>учнів</a:t>
            </a:r>
            <a:r>
              <a:rPr lang="ru-RU" dirty="0"/>
              <a:t> 2-4-х </a:t>
            </a:r>
            <a:r>
              <a:rPr lang="ru-RU" dirty="0" err="1"/>
              <a:t>класів</a:t>
            </a:r>
            <a:r>
              <a:rPr lang="ru-RU" dirty="0"/>
              <a:t> — не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15 </a:t>
            </a:r>
            <a:r>
              <a:rPr lang="ru-RU" dirty="0" err="1"/>
              <a:t>хвилин</a:t>
            </a:r>
            <a:r>
              <a:rPr lang="ru-RU" dirty="0"/>
              <a:t>;</a:t>
            </a:r>
          </a:p>
          <a:p>
            <a:r>
              <a:rPr lang="ru-RU" dirty="0"/>
              <a:t>для </a:t>
            </a:r>
            <a:r>
              <a:rPr lang="ru-RU" dirty="0" err="1"/>
              <a:t>учнів</a:t>
            </a:r>
            <a:r>
              <a:rPr lang="ru-RU" dirty="0"/>
              <a:t> 5-7-х </a:t>
            </a:r>
            <a:r>
              <a:rPr lang="ru-RU" dirty="0" err="1"/>
              <a:t>класів</a:t>
            </a:r>
            <a:r>
              <a:rPr lang="ru-RU" dirty="0"/>
              <a:t> — не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20 </a:t>
            </a:r>
            <a:r>
              <a:rPr lang="ru-RU" dirty="0" err="1"/>
              <a:t>хвилин</a:t>
            </a:r>
            <a:r>
              <a:rPr lang="ru-RU" dirty="0"/>
              <a:t>;</a:t>
            </a:r>
          </a:p>
          <a:p>
            <a:r>
              <a:rPr lang="ru-RU" dirty="0"/>
              <a:t>для </a:t>
            </a:r>
            <a:r>
              <a:rPr lang="ru-RU" dirty="0" err="1"/>
              <a:t>учнів</a:t>
            </a:r>
            <a:r>
              <a:rPr lang="ru-RU" dirty="0"/>
              <a:t> 8-9-х </a:t>
            </a:r>
            <a:r>
              <a:rPr lang="ru-RU" dirty="0" err="1"/>
              <a:t>класів</a:t>
            </a:r>
            <a:r>
              <a:rPr lang="ru-RU" dirty="0"/>
              <a:t> — 20-25 </a:t>
            </a:r>
            <a:r>
              <a:rPr lang="ru-RU" dirty="0" err="1"/>
              <a:t>хвилин</a:t>
            </a:r>
            <a:r>
              <a:rPr lang="ru-RU" dirty="0"/>
              <a:t>;</a:t>
            </a:r>
          </a:p>
          <a:p>
            <a:r>
              <a:rPr lang="ru-RU" dirty="0"/>
              <a:t>для </a:t>
            </a:r>
            <a:r>
              <a:rPr lang="ru-RU" dirty="0" err="1"/>
              <a:t>учнів</a:t>
            </a:r>
            <a:r>
              <a:rPr lang="ru-RU" dirty="0"/>
              <a:t> 10-11-х </a:t>
            </a:r>
            <a:r>
              <a:rPr lang="ru-RU" dirty="0" err="1"/>
              <a:t>класів</a:t>
            </a:r>
            <a:r>
              <a:rPr lang="ru-RU" dirty="0"/>
              <a:t> на 1-й </a:t>
            </a:r>
            <a:r>
              <a:rPr lang="ru-RU" dirty="0" err="1"/>
              <a:t>годині</a:t>
            </a:r>
            <a:r>
              <a:rPr lang="ru-RU" dirty="0"/>
              <a:t> занять — до 30 </a:t>
            </a:r>
            <a:r>
              <a:rPr lang="ru-RU" dirty="0" err="1"/>
              <a:t>хвилин</a:t>
            </a:r>
            <a:r>
              <a:rPr lang="ru-RU" dirty="0"/>
              <a:t>, на 2-й </a:t>
            </a:r>
            <a:r>
              <a:rPr lang="ru-RU" dirty="0" err="1"/>
              <a:t>годині</a:t>
            </a:r>
            <a:r>
              <a:rPr lang="ru-RU" dirty="0"/>
              <a:t> занять — 20 </a:t>
            </a:r>
            <a:r>
              <a:rPr lang="ru-RU" dirty="0" err="1"/>
              <a:t>хвилин</a:t>
            </a:r>
            <a:r>
              <a:rPr lang="ru-RU" dirty="0"/>
              <a:t>.</a:t>
            </a:r>
          </a:p>
          <a:p>
            <a:r>
              <a:rPr lang="ru-RU" dirty="0"/>
              <a:t>При </a:t>
            </a:r>
            <a:r>
              <a:rPr lang="ru-RU" dirty="0" err="1"/>
              <a:t>парних</a:t>
            </a:r>
            <a:r>
              <a:rPr lang="ru-RU" dirty="0"/>
              <a:t> </a:t>
            </a:r>
            <a:r>
              <a:rPr lang="ru-RU" dirty="0" err="1"/>
              <a:t>навчальних</a:t>
            </a:r>
            <a:r>
              <a:rPr lang="ru-RU" dirty="0"/>
              <a:t> </a:t>
            </a:r>
            <a:r>
              <a:rPr lang="ru-RU" dirty="0" err="1"/>
              <a:t>заняттях</a:t>
            </a:r>
            <a:r>
              <a:rPr lang="ru-RU" dirty="0"/>
              <a:t> для </a:t>
            </a:r>
            <a:r>
              <a:rPr lang="ru-RU" dirty="0" err="1"/>
              <a:t>учнів</a:t>
            </a:r>
            <a:r>
              <a:rPr lang="ru-RU" dirty="0"/>
              <a:t> 10-11-х </a:t>
            </a:r>
            <a:r>
              <a:rPr lang="ru-RU" dirty="0" err="1"/>
              <a:t>класів</a:t>
            </a:r>
            <a:r>
              <a:rPr lang="ru-RU" dirty="0"/>
              <a:t> — не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25-30 </a:t>
            </a:r>
            <a:r>
              <a:rPr lang="ru-RU" dirty="0" err="1"/>
              <a:t>хвилин</a:t>
            </a:r>
            <a:r>
              <a:rPr lang="ru-RU" dirty="0"/>
              <a:t> на </a:t>
            </a:r>
            <a:r>
              <a:rPr lang="ru-RU" dirty="0" err="1"/>
              <a:t>першому</a:t>
            </a:r>
            <a:r>
              <a:rPr lang="ru-RU" dirty="0"/>
              <a:t> </a:t>
            </a:r>
            <a:r>
              <a:rPr lang="ru-RU" dirty="0" err="1"/>
              <a:t>навчальному</a:t>
            </a:r>
            <a:r>
              <a:rPr lang="ru-RU" dirty="0"/>
              <a:t> </a:t>
            </a:r>
            <a:r>
              <a:rPr lang="ru-RU" dirty="0" err="1"/>
              <a:t>занятті</a:t>
            </a:r>
            <a:r>
              <a:rPr lang="ru-RU" dirty="0"/>
              <a:t> та не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15-20 </a:t>
            </a:r>
            <a:r>
              <a:rPr lang="ru-RU" dirty="0" err="1"/>
              <a:t>хвилин</a:t>
            </a:r>
            <a:r>
              <a:rPr lang="ru-RU" dirty="0"/>
              <a:t> на другому.</a:t>
            </a:r>
          </a:p>
          <a:p>
            <a:endParaRPr lang="ru-RU" dirty="0"/>
          </a:p>
          <a:p>
            <a:r>
              <a:rPr lang="ru-RU" dirty="0" err="1"/>
              <a:t>Після</a:t>
            </a:r>
            <a:r>
              <a:rPr lang="ru-RU" dirty="0"/>
              <a:t> занять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застосуванням</a:t>
            </a:r>
            <a:r>
              <a:rPr lang="ru-RU" dirty="0"/>
              <a:t>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 учитель повинен </a:t>
            </a:r>
            <a:r>
              <a:rPr lang="ru-RU" dirty="0" err="1"/>
              <a:t>організовувати</a:t>
            </a:r>
            <a:r>
              <a:rPr lang="ru-RU" dirty="0"/>
              <a:t> </a:t>
            </a:r>
            <a:r>
              <a:rPr lang="ru-RU" dirty="0" err="1"/>
              <a:t>вправи</a:t>
            </a:r>
            <a:r>
              <a:rPr lang="ru-RU" dirty="0"/>
              <a:t> з </a:t>
            </a:r>
            <a:r>
              <a:rPr lang="ru-RU" dirty="0" err="1"/>
              <a:t>рухової</a:t>
            </a:r>
            <a:r>
              <a:rPr lang="ru-RU" dirty="0"/>
              <a:t> </a:t>
            </a:r>
            <a:r>
              <a:rPr lang="ru-RU" dirty="0" err="1"/>
              <a:t>активності</a:t>
            </a:r>
            <a:r>
              <a:rPr lang="ru-RU" dirty="0"/>
              <a:t> та </a:t>
            </a:r>
            <a:r>
              <a:rPr lang="ru-RU" dirty="0" err="1"/>
              <a:t>гімнастику</a:t>
            </a:r>
            <a:r>
              <a:rPr lang="ru-RU" dirty="0"/>
              <a:t> для очей.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86" y="4910553"/>
            <a:ext cx="2985005" cy="121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54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920" y="176130"/>
            <a:ext cx="2091152" cy="8601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0960" y="76200"/>
            <a:ext cx="6217920" cy="96012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 </a:t>
            </a:r>
            <a:r>
              <a:rPr lang="uk-UA" b="1" dirty="0" smtClean="0"/>
              <a:t>Про записи у Класному журналі</a:t>
            </a:r>
            <a:endParaRPr lang="uk-UA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5935980" cy="4572000"/>
          </a:xfrm>
        </p:spPr>
        <p:txBody>
          <a:bodyPr/>
          <a:lstStyle/>
          <a:p>
            <a:r>
              <a:rPr lang="uk-UA" b="1" dirty="0" smtClean="0"/>
              <a:t> ОБОВ’ЯЗКОВО ЗАЗНАЧИТИ У ЖУРНАЛІ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dirty="0" smtClean="0"/>
              <a:t>Режим проведення: синхронний, асинхронний. Не менше 30% у синхронному режимі.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dirty="0" smtClean="0"/>
              <a:t>Відмітка про відсутність учня робиться за умови проведення заняття  в синхронному режимі.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dirty="0" smtClean="0"/>
              <a:t>Дати проведення занять зазначаються відповідно до календарно-тематичного планування.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dirty="0" smtClean="0"/>
              <a:t>Враховувати норми обсягу домашнього завдання та зазначати в журналі.</a:t>
            </a:r>
          </a:p>
          <a:p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uk-UA" dirty="0" smtClean="0"/>
          </a:p>
          <a:p>
            <a:endParaRPr lang="uk-UA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6232" y="1600200"/>
            <a:ext cx="3351848" cy="445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95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b="1" dirty="0" err="1" smtClean="0"/>
              <a:t>Оцінювання</a:t>
            </a:r>
            <a:r>
              <a:rPr lang="ru-RU" b="1" dirty="0" smtClean="0"/>
              <a:t> </a:t>
            </a:r>
            <a:r>
              <a:rPr lang="ru-RU" b="1" dirty="0" err="1" smtClean="0"/>
              <a:t>результатів</a:t>
            </a:r>
            <a:r>
              <a:rPr lang="ru-RU" b="1" dirty="0" smtClean="0"/>
              <a:t> </a:t>
            </a:r>
            <a:r>
              <a:rPr lang="ru-RU" b="1" dirty="0" err="1" smtClean="0"/>
              <a:t>дистанційного</a:t>
            </a:r>
            <a:r>
              <a:rPr lang="ru-RU" b="1" dirty="0" smtClean="0"/>
              <a:t> </a:t>
            </a:r>
            <a:r>
              <a:rPr lang="ru-RU" b="1" dirty="0" err="1" smtClean="0"/>
              <a:t>навчання</a:t>
            </a:r>
            <a:endParaRPr lang="ru-RU" b="1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627197583"/>
              </p:ext>
            </p:extLst>
          </p:nvPr>
        </p:nvGraphicFramePr>
        <p:xfrm>
          <a:off x="2255520" y="1691640"/>
          <a:ext cx="534924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979920" y="1691640"/>
            <a:ext cx="45110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dirty="0" smtClean="0"/>
              <a:t>Здобувачі освіти обов’язково проходять формувальне, поточне, підсумкове(тематичне, семестрове, річне- відповідно до рівня здобуття освіти- оцінювання)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dirty="0" smtClean="0"/>
              <a:t>Оцінювання може бути очним чи дистанційним з дотриманням академічної доброчесності.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dirty="0" smtClean="0"/>
              <a:t>Наразі </a:t>
            </a:r>
            <a:r>
              <a:rPr lang="uk-UA" dirty="0" smtClean="0"/>
              <a:t>чинні рекомендації щодо організації оцінювання – лист МОН №1/9-213 від 16.04.2020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8600" y="1691640"/>
            <a:ext cx="280416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/>
              <a:t>Зважати на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 </a:t>
            </a:r>
            <a:r>
              <a:rPr lang="uk-UA" dirty="0"/>
              <a:t>рівень здоров’я </a:t>
            </a:r>
            <a:r>
              <a:rPr lang="uk-UA" dirty="0" smtClean="0"/>
              <a:t>учнів,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 </a:t>
            </a:r>
            <a:r>
              <a:rPr lang="uk-UA" dirty="0"/>
              <a:t>загальний досвід дистанційного навчання,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 </a:t>
            </a:r>
            <a:r>
              <a:rPr lang="uk-UA" dirty="0"/>
              <a:t>на </a:t>
            </a:r>
            <a:r>
              <a:rPr lang="uk-UA" dirty="0" smtClean="0"/>
              <a:t>можливі технічні проблеми</a:t>
            </a:r>
            <a:endParaRPr lang="uk-UA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надавати </a:t>
            </a:r>
            <a:r>
              <a:rPr lang="uk-UA" dirty="0"/>
              <a:t>дітям більше спроб і часу на виконання</a:t>
            </a:r>
          </a:p>
          <a:p>
            <a:r>
              <a:rPr lang="uk-UA" dirty="0"/>
              <a:t>контрольних завдань.</a:t>
            </a:r>
          </a:p>
        </p:txBody>
      </p:sp>
    </p:spTree>
    <p:extLst>
      <p:ext uri="{BB962C8B-B14F-4D97-AF65-F5344CB8AC3E}">
        <p14:creationId xmlns:p14="http://schemas.microsoft.com/office/powerpoint/2010/main" val="319702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45920" y="533400"/>
            <a:ext cx="891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/>
              <a:t>Основні форми онлайн-комунікації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4360" y="1427202"/>
            <a:ext cx="460248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err="1"/>
              <a:t>Відеоконференція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конференція</a:t>
            </a:r>
            <a:r>
              <a:rPr lang="ru-RU" dirty="0"/>
              <a:t> в </a:t>
            </a:r>
            <a:r>
              <a:rPr lang="ru-RU" dirty="0" err="1"/>
              <a:t>режимі</a:t>
            </a:r>
            <a:r>
              <a:rPr lang="ru-RU" dirty="0"/>
              <a:t> реального</a:t>
            </a:r>
          </a:p>
          <a:p>
            <a:r>
              <a:rPr lang="ru-RU" dirty="0"/>
              <a:t>часу онлайн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4360" y="4075330"/>
            <a:ext cx="460248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>Форум — </a:t>
            </a:r>
            <a:r>
              <a:rPr lang="ru-RU" dirty="0" err="1"/>
              <a:t>найпоширеніша</a:t>
            </a:r>
            <a:r>
              <a:rPr lang="ru-RU" dirty="0"/>
              <a:t> форма </a:t>
            </a:r>
            <a:r>
              <a:rPr lang="ru-RU" dirty="0" err="1"/>
              <a:t>спілкування</a:t>
            </a:r>
            <a:r>
              <a:rPr lang="ru-RU" dirty="0"/>
              <a:t> </a:t>
            </a:r>
            <a:r>
              <a:rPr lang="ru-RU" dirty="0" smtClean="0"/>
              <a:t>педагога </a:t>
            </a:r>
            <a:r>
              <a:rPr lang="ru-RU" dirty="0"/>
              <a:t>й </a:t>
            </a:r>
            <a:r>
              <a:rPr lang="ru-RU" dirty="0" err="1"/>
              <a:t>учнів</a:t>
            </a:r>
            <a:r>
              <a:rPr lang="ru-RU" dirty="0"/>
              <a:t> у </a:t>
            </a:r>
            <a:r>
              <a:rPr lang="ru-RU" dirty="0" err="1"/>
              <a:t>дистанційному</a:t>
            </a:r>
            <a:r>
              <a:rPr lang="ru-RU" dirty="0"/>
              <a:t> </a:t>
            </a:r>
            <a:r>
              <a:rPr lang="ru-RU" dirty="0" err="1"/>
              <a:t>навчанні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52160" y="1427203"/>
            <a:ext cx="539496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>Блог — </a:t>
            </a:r>
            <a:r>
              <a:rPr lang="ru-RU" dirty="0" err="1"/>
              <a:t>це</a:t>
            </a:r>
            <a:r>
              <a:rPr lang="ru-RU" dirty="0"/>
              <a:t> форма </a:t>
            </a:r>
            <a:r>
              <a:rPr lang="ru-RU" dirty="0" err="1"/>
              <a:t>спілкування</a:t>
            </a:r>
            <a:r>
              <a:rPr lang="ru-RU" dirty="0"/>
              <a:t>, яка </a:t>
            </a:r>
            <a:r>
              <a:rPr lang="ru-RU" dirty="0" err="1"/>
              <a:t>нагадує</a:t>
            </a:r>
            <a:r>
              <a:rPr lang="ru-RU" dirty="0"/>
              <a:t> форум, де право</a:t>
            </a:r>
          </a:p>
          <a:p>
            <a:r>
              <a:rPr lang="ru-RU" dirty="0"/>
              <a:t>на </a:t>
            </a:r>
            <a:r>
              <a:rPr lang="ru-RU" dirty="0" err="1"/>
              <a:t>публікацію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одній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групі</a:t>
            </a:r>
            <a:r>
              <a:rPr lang="ru-RU" dirty="0"/>
              <a:t> людей.</a:t>
            </a:r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52160" y="2875004"/>
            <a:ext cx="5394960" cy="2031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dirty="0"/>
              <a:t>Платформа </a:t>
            </a:r>
            <a:r>
              <a:rPr lang="en-US" dirty="0"/>
              <a:t>Google Classroom (https://classroom.google. com)</a:t>
            </a:r>
          </a:p>
          <a:p>
            <a:r>
              <a:rPr lang="en-US" dirty="0"/>
              <a:t>— </a:t>
            </a:r>
            <a:r>
              <a:rPr lang="uk-UA" dirty="0"/>
              <a:t>це сервіс, що пов’язує </a:t>
            </a:r>
            <a:r>
              <a:rPr lang="en-US" dirty="0"/>
              <a:t>Google Docs, Google Drive </a:t>
            </a:r>
            <a:r>
              <a:rPr lang="uk-UA" dirty="0"/>
              <a:t>і </a:t>
            </a:r>
            <a:r>
              <a:rPr lang="en-US" dirty="0"/>
              <a:t>Gmail,</a:t>
            </a:r>
          </a:p>
          <a:p>
            <a:r>
              <a:rPr lang="uk-UA" dirty="0"/>
              <a:t>дозволяє організувати онлайн-навчання, використовуючи</a:t>
            </a:r>
          </a:p>
          <a:p>
            <a:r>
              <a:rPr lang="uk-UA" dirty="0"/>
              <a:t>відео-, текстову та графічну інформацію.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94360" y="2627533"/>
            <a:ext cx="4602480" cy="120032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dirty="0" err="1"/>
              <a:t>Viber</a:t>
            </a:r>
            <a:r>
              <a:rPr lang="ru-RU" dirty="0"/>
              <a:t> </a:t>
            </a:r>
            <a:r>
              <a:rPr lang="ru-RU" dirty="0" err="1"/>
              <a:t>дозволяють</a:t>
            </a:r>
            <a:r>
              <a:rPr lang="ru-RU" dirty="0"/>
              <a:t> </a:t>
            </a:r>
            <a:r>
              <a:rPr lang="ru-RU" dirty="0" err="1"/>
              <a:t>створювати</a:t>
            </a:r>
            <a:r>
              <a:rPr lang="ru-RU" dirty="0"/>
              <a:t> </a:t>
            </a:r>
            <a:r>
              <a:rPr lang="ru-RU" dirty="0" err="1"/>
              <a:t>закриті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, </a:t>
            </a:r>
            <a:r>
              <a:rPr lang="ru-RU" dirty="0" err="1"/>
              <a:t>спільноти</a:t>
            </a:r>
            <a:r>
              <a:rPr lang="ru-RU" dirty="0"/>
              <a:t>, </a:t>
            </a:r>
            <a:r>
              <a:rPr lang="ru-RU" dirty="0" err="1"/>
              <a:t>чати</a:t>
            </a:r>
            <a:r>
              <a:rPr lang="ru-RU" dirty="0"/>
              <a:t>, вести</a:t>
            </a:r>
          </a:p>
          <a:p>
            <a:r>
              <a:rPr lang="ru-RU" dirty="0" err="1"/>
              <a:t>обговорення</a:t>
            </a:r>
            <a:r>
              <a:rPr lang="ru-RU" dirty="0"/>
              <a:t> тем, </a:t>
            </a:r>
            <a:r>
              <a:rPr lang="ru-RU" dirty="0" err="1"/>
              <a:t>завдань</a:t>
            </a:r>
            <a:r>
              <a:rPr lang="ru-RU" dirty="0"/>
              <a:t>, проблем, </a:t>
            </a:r>
            <a:r>
              <a:rPr lang="ru-RU" dirty="0" err="1"/>
              <a:t>інформації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4084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13" y="165463"/>
            <a:ext cx="11428224" cy="642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03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363" y="209006"/>
            <a:ext cx="11685253" cy="640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31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Научная литература 16 х 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9411662_TF03431380" id="{C5372053-071F-4A30-B713-CAC0FBBF8602}" vid="{47BF81C2-3D26-44B6-92D3-BB3940A76306}"/>
    </a:ext>
  </a:extLst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schemas.microsoft.com/office/2006/documentManagement/types"/>
    <ds:schemaRef ds:uri="http://purl.org/dc/elements/1.1/"/>
    <ds:schemaRef ds:uri="4873beb7-5857-4685-be1f-d57550cc96cc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презентация, макет с лентами и полосками (широкоэкранный формат)</Template>
  <TotalTime>0</TotalTime>
  <Words>515</Words>
  <Application>Microsoft Office PowerPoint</Application>
  <PresentationFormat>Широкоэкранный</PresentationFormat>
  <Paragraphs>56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Euphemia</vt:lpstr>
      <vt:lpstr>Plantagenet Cherokee</vt:lpstr>
      <vt:lpstr>Wingdings</vt:lpstr>
      <vt:lpstr>Научная литература 16 х 9</vt:lpstr>
      <vt:lpstr>ОрганізАЦІЯ навчання З ВИКОРИСТАННЯМ ДИСТАНЦІЙНИХ ТЕХНОЛОГІЙ</vt:lpstr>
      <vt:lpstr>Презентация PowerPoint</vt:lpstr>
      <vt:lpstr>Презентация PowerPoint</vt:lpstr>
      <vt:lpstr>Тривалість онлайн-уроку за санітарними нормами:</vt:lpstr>
      <vt:lpstr> Про записи у Класному журналі</vt:lpstr>
      <vt:lpstr>Оцінювання результатів дистанційного навчання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2021-02-24T07:16:32Z</dcterms:created>
  <dcterms:modified xsi:type="dcterms:W3CDTF">2021-04-11T10:50:15Z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