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3"/>
  </p:notes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2" r:id="rId13"/>
    <p:sldId id="273" r:id="rId14"/>
    <p:sldId id="274" r:id="rId15"/>
    <p:sldId id="275" r:id="rId16"/>
    <p:sldId id="276" r:id="rId17"/>
    <p:sldId id="277" r:id="rId18"/>
    <p:sldId id="279" r:id="rId19"/>
    <p:sldId id="280" r:id="rId20"/>
    <p:sldId id="281" r:id="rId21"/>
    <p:sldId id="282" r:id="rId22"/>
  </p:sldIdLst>
  <p:sldSz cx="12192000" cy="6858000"/>
  <p:notesSz cx="6858000" cy="9144000"/>
  <p:embeddedFontLst>
    <p:embeddedFont>
      <p:font typeface="PT Sans" panose="020B0604020202020204" charset="-52"/>
      <p:regular r:id="rId24"/>
      <p:bold r:id="rId25"/>
      <p:italic r:id="rId26"/>
      <p:boldItalic r:id="rId27"/>
    </p:embeddedFont>
    <p:embeddedFont>
      <p:font typeface="Gill Sans" panose="020B0604020202020204" charset="0"/>
      <p:regular r:id="rId28"/>
      <p:bold r:id="rId29"/>
    </p:embeddedFont>
    <p:embeddedFont>
      <p:font typeface="Corbel" panose="020B0503020204020204" pitchFamily="34" charset="0"/>
      <p:regular r:id="rId30"/>
      <p:bold r:id="rId31"/>
      <p:italic r:id="rId32"/>
      <p:boldItalic r:id="rId33"/>
    </p:embeddedFont>
    <p:embeddedFont>
      <p:font typeface="Arial Black" panose="020B0A04020102020204" pitchFamily="34" charset="0"/>
      <p:regular r:id="rId34"/>
      <p:bold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8" roundtripDataSignature="AMtx7mg96Vpr4H6lXIjc698Iut/gMX3ci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8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1"/>
          <p:cNvSpPr/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1"/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1"/>
          <p:cNvSpPr txBox="1">
            <a:spLocks noGrp="1"/>
          </p:cNvSpPr>
          <p:nvPr>
            <p:ph type="body" idx="1"/>
          </p:nvPr>
        </p:nvSpPr>
        <p:spPr>
          <a:xfrm>
            <a:off x="581192" y="2180496"/>
            <a:ext cx="11029615" cy="3678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33756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25" name="Google Shape;25;p31"/>
          <p:cNvSpPr txBox="1">
            <a:spLocks noGrp="1"/>
          </p:cNvSpPr>
          <p:nvPr>
            <p:ph type="dt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1"/>
          <p:cNvSpPr txBox="1">
            <a:spLocks noGrp="1"/>
          </p:cNvSpPr>
          <p:nvPr>
            <p:ph type="ftr" idx="11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1"/>
          <p:cNvSpPr txBox="1">
            <a:spLocks noGrp="1"/>
          </p:cNvSpPr>
          <p:nvPr>
            <p:ph type="sldNum" idx="12"/>
          </p:nvPr>
        </p:nvSpPr>
        <p:spPr>
          <a:xfrm>
            <a:off x="10558300" y="5956137"/>
            <a:ext cx="10525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0"/>
          <p:cNvSpPr/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40"/>
          <p:cNvSpPr txBox="1">
            <a:spLocks noGrp="1"/>
          </p:cNvSpPr>
          <p:nvPr>
            <p:ph type="title"/>
          </p:nvPr>
        </p:nvSpPr>
        <p:spPr>
          <a:xfrm rot="5400000">
            <a:off x="7249746" y="2265181"/>
            <a:ext cx="5183073" cy="2004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40"/>
          <p:cNvSpPr txBox="1">
            <a:spLocks noGrp="1"/>
          </p:cNvSpPr>
          <p:nvPr>
            <p:ph type="body" idx="1"/>
          </p:nvPr>
        </p:nvSpPr>
        <p:spPr>
          <a:xfrm rot="5400000">
            <a:off x="2131526" y="-680877"/>
            <a:ext cx="5183073" cy="7896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89" name="Google Shape;89;p40"/>
          <p:cNvSpPr txBox="1">
            <a:spLocks noGrp="1"/>
          </p:cNvSpPr>
          <p:nvPr>
            <p:ph type="dt" idx="10"/>
          </p:nvPr>
        </p:nvSpPr>
        <p:spPr>
          <a:xfrm>
            <a:off x="8993673" y="5956137"/>
            <a:ext cx="13281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D58AC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40"/>
          <p:cNvSpPr txBox="1">
            <a:spLocks noGrp="1"/>
          </p:cNvSpPr>
          <p:nvPr>
            <p:ph type="ftr" idx="11"/>
          </p:nvPr>
        </p:nvSpPr>
        <p:spPr>
          <a:xfrm>
            <a:off x="774923" y="5951811"/>
            <a:ext cx="789627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40"/>
          <p:cNvSpPr txBox="1">
            <a:spLocks noGrp="1"/>
          </p:cNvSpPr>
          <p:nvPr>
            <p:ph type="sldNum" idx="12"/>
          </p:nvPr>
        </p:nvSpPr>
        <p:spPr>
          <a:xfrm>
            <a:off x="10446615" y="5956137"/>
            <a:ext cx="116419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2"/>
          <p:cNvSpPr/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32"/>
          <p:cNvSpPr txBox="1"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Gill Sans"/>
              <a:buNone/>
              <a:defRPr sz="3600" b="0" cap="none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2"/>
          <p:cNvSpPr txBox="1"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1656"/>
              <a:buNone/>
              <a:defRPr sz="1800" cap="none">
                <a:solidFill>
                  <a:schemeClr val="accent2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656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32"/>
          <p:cNvSpPr txBox="1">
            <a:spLocks noGrp="1"/>
          </p:cNvSpPr>
          <p:nvPr>
            <p:ph type="dt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D58AC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2"/>
          <p:cNvSpPr txBox="1">
            <a:spLocks noGrp="1"/>
          </p:cNvSpPr>
          <p:nvPr>
            <p:ph type="ftr" idx="11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D58AC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2"/>
          <p:cNvSpPr txBox="1">
            <a:spLocks noGrp="1"/>
          </p:cNvSpPr>
          <p:nvPr>
            <p:ph type="sldNum" idx="12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3"/>
          <p:cNvSpPr/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33"/>
          <p:cNvSpPr txBox="1"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3"/>
          <p:cNvSpPr txBox="1">
            <a:spLocks noGrp="1"/>
          </p:cNvSpPr>
          <p:nvPr>
            <p:ph type="body" idx="1"/>
          </p:nvPr>
        </p:nvSpPr>
        <p:spPr>
          <a:xfrm>
            <a:off x="581193" y="2228003"/>
            <a:ext cx="5422390" cy="3633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33756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39" name="Google Shape;39;p33"/>
          <p:cNvSpPr txBox="1">
            <a:spLocks noGrp="1"/>
          </p:cNvSpPr>
          <p:nvPr>
            <p:ph type="body" idx="2"/>
          </p:nvPr>
        </p:nvSpPr>
        <p:spPr>
          <a:xfrm>
            <a:off x="6188417" y="2228003"/>
            <a:ext cx="5422392" cy="3633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33756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40" name="Google Shape;40;p33"/>
          <p:cNvSpPr txBox="1">
            <a:spLocks noGrp="1"/>
          </p:cNvSpPr>
          <p:nvPr>
            <p:ph type="dt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33"/>
          <p:cNvSpPr txBox="1">
            <a:spLocks noGrp="1"/>
          </p:cNvSpPr>
          <p:nvPr>
            <p:ph type="ftr" idx="11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3"/>
          <p:cNvSpPr txBox="1">
            <a:spLocks noGrp="1"/>
          </p:cNvSpPr>
          <p:nvPr>
            <p:ph type="sldNum" idx="12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4"/>
          <p:cNvSpPr/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34"/>
          <p:cNvSpPr txBox="1"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4"/>
          <p:cNvSpPr txBox="1"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40"/>
              </a:spcBef>
              <a:spcAft>
                <a:spcPts val="0"/>
              </a:spcAft>
              <a:buSzPts val="2024"/>
              <a:buNone/>
              <a:defRPr sz="2200" b="0">
                <a:solidFill>
                  <a:schemeClr val="accent2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20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656"/>
              <a:buNone/>
              <a:defRPr sz="1800" b="1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472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34"/>
          <p:cNvSpPr txBox="1">
            <a:spLocks noGrp="1"/>
          </p:cNvSpPr>
          <p:nvPr>
            <p:ph type="body" idx="2"/>
          </p:nvPr>
        </p:nvSpPr>
        <p:spPr>
          <a:xfrm>
            <a:off x="581194" y="2926052"/>
            <a:ext cx="5393100" cy="2934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48" name="Google Shape;48;p34"/>
          <p:cNvSpPr txBox="1">
            <a:spLocks noGrp="1"/>
          </p:cNvSpPr>
          <p:nvPr>
            <p:ph type="body" idx="3"/>
          </p:nvPr>
        </p:nvSpPr>
        <p:spPr>
          <a:xfrm>
            <a:off x="6523735" y="2250892"/>
            <a:ext cx="5087073" cy="553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40"/>
              </a:spcBef>
              <a:spcAft>
                <a:spcPts val="0"/>
              </a:spcAft>
              <a:buSzPts val="2024"/>
              <a:buNone/>
              <a:defRPr sz="2200" b="0">
                <a:solidFill>
                  <a:schemeClr val="accent2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20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656"/>
              <a:buNone/>
              <a:defRPr sz="1800" b="1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472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34"/>
          <p:cNvSpPr txBox="1">
            <a:spLocks noGrp="1"/>
          </p:cNvSpPr>
          <p:nvPr>
            <p:ph type="body" idx="4"/>
          </p:nvPr>
        </p:nvSpPr>
        <p:spPr>
          <a:xfrm>
            <a:off x="6217709" y="2926052"/>
            <a:ext cx="5393100" cy="2934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50" name="Google Shape;50;p34"/>
          <p:cNvSpPr txBox="1">
            <a:spLocks noGrp="1"/>
          </p:cNvSpPr>
          <p:nvPr>
            <p:ph type="dt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4"/>
          <p:cNvSpPr txBox="1">
            <a:spLocks noGrp="1"/>
          </p:cNvSpPr>
          <p:nvPr>
            <p:ph type="ftr" idx="11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4"/>
          <p:cNvSpPr txBox="1">
            <a:spLocks noGrp="1"/>
          </p:cNvSpPr>
          <p:nvPr>
            <p:ph type="sldNum" idx="12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5"/>
          <p:cNvSpPr txBox="1">
            <a:spLocks noGrp="1"/>
          </p:cNvSpPr>
          <p:nvPr>
            <p:ph type="dt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5"/>
          <p:cNvSpPr txBox="1">
            <a:spLocks noGrp="1"/>
          </p:cNvSpPr>
          <p:nvPr>
            <p:ph type="ftr" idx="11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5"/>
          <p:cNvSpPr txBox="1">
            <a:spLocks noGrp="1"/>
          </p:cNvSpPr>
          <p:nvPr>
            <p:ph type="sldNum" idx="12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57" name="Google Shape;57;p35"/>
          <p:cNvSpPr/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35"/>
          <p:cNvSpPr txBox="1"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6"/>
          <p:cNvSpPr txBox="1">
            <a:spLocks noGrp="1"/>
          </p:cNvSpPr>
          <p:nvPr>
            <p:ph type="dt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36"/>
          <p:cNvSpPr txBox="1">
            <a:spLocks noGrp="1"/>
          </p:cNvSpPr>
          <p:nvPr>
            <p:ph type="ftr" idx="11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36"/>
          <p:cNvSpPr txBox="1">
            <a:spLocks noGrp="1"/>
          </p:cNvSpPr>
          <p:nvPr>
            <p:ph type="sldNum" idx="12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7"/>
          <p:cNvSpPr/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7"/>
          <p:cNvSpPr txBox="1"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D58AC"/>
              </a:buClr>
              <a:buSzPts val="2000"/>
              <a:buFont typeface="Gill Sans"/>
              <a:buNone/>
              <a:defRPr sz="2000" b="0">
                <a:solidFill>
                  <a:srgbClr val="2D58AC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7"/>
          <p:cNvSpPr txBox="1">
            <a:spLocks noGrp="1"/>
          </p:cNvSpPr>
          <p:nvPr>
            <p:ph type="body" idx="1"/>
          </p:nvPr>
        </p:nvSpPr>
        <p:spPr>
          <a:xfrm>
            <a:off x="447816" y="601200"/>
            <a:ext cx="11292840" cy="42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5440" algn="l">
              <a:spcBef>
                <a:spcPts val="400"/>
              </a:spcBef>
              <a:spcAft>
                <a:spcPts val="0"/>
              </a:spcAft>
              <a:buSzPts val="1840"/>
              <a:buChar char="◼"/>
              <a:defRPr sz="2000">
                <a:solidFill>
                  <a:schemeClr val="dk2"/>
                </a:solidFill>
              </a:defRPr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 sz="1800">
                <a:solidFill>
                  <a:schemeClr val="dk2"/>
                </a:solidFill>
              </a:defRPr>
            </a:lvl2pPr>
            <a:lvl3pPr marL="1371600" lvl="2" indent="-322072" algn="l">
              <a:spcBef>
                <a:spcPts val="600"/>
              </a:spcBef>
              <a:spcAft>
                <a:spcPts val="0"/>
              </a:spcAft>
              <a:buSzPts val="1472"/>
              <a:buChar char="◼"/>
              <a:defRPr sz="1600">
                <a:solidFill>
                  <a:schemeClr val="dk2"/>
                </a:solidFill>
              </a:defRPr>
            </a:lvl3pPr>
            <a:lvl4pPr marL="1828800" lvl="3" indent="-310388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4pPr>
            <a:lvl5pPr marL="2286000" lvl="4" indent="-310388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5pPr>
            <a:lvl6pPr marL="2743200" lvl="5" indent="-310388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6pPr>
            <a:lvl7pPr marL="3200400" lvl="6" indent="-310388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7pPr>
            <a:lvl8pPr marL="3657600" lvl="7" indent="-310388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8pPr>
            <a:lvl9pPr marL="4114800" lvl="8" indent="-310388" algn="l">
              <a:spcBef>
                <a:spcPts val="600"/>
              </a:spcBef>
              <a:spcAft>
                <a:spcPts val="60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37"/>
          <p:cNvSpPr txBox="1">
            <a:spLocks noGrp="1"/>
          </p:cNvSpPr>
          <p:nvPr>
            <p:ph type="body" idx="2"/>
          </p:nvPr>
        </p:nvSpPr>
        <p:spPr>
          <a:xfrm>
            <a:off x="5740823" y="5262296"/>
            <a:ext cx="5869987" cy="689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r">
              <a:spcBef>
                <a:spcPts val="220"/>
              </a:spcBef>
              <a:spcAft>
                <a:spcPts val="0"/>
              </a:spcAft>
              <a:buSzPts val="1012"/>
              <a:buNone/>
              <a:defRPr sz="11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012"/>
              <a:buNone/>
              <a:defRPr sz="11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920"/>
              <a:buNone/>
              <a:defRPr sz="10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828"/>
              <a:buNone/>
              <a:defRPr sz="900"/>
            </a:lvl9pPr>
          </a:lstStyle>
          <a:p>
            <a:endParaRPr/>
          </a:p>
        </p:txBody>
      </p:sp>
      <p:sp>
        <p:nvSpPr>
          <p:cNvPr id="68" name="Google Shape;68;p37"/>
          <p:cNvSpPr txBox="1">
            <a:spLocks noGrp="1"/>
          </p:cNvSpPr>
          <p:nvPr>
            <p:ph type="dt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D58AC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7"/>
          <p:cNvSpPr txBox="1">
            <a:spLocks noGrp="1"/>
          </p:cNvSpPr>
          <p:nvPr>
            <p:ph type="ftr" idx="11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D58AC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7"/>
          <p:cNvSpPr txBox="1">
            <a:spLocks noGrp="1"/>
          </p:cNvSpPr>
          <p:nvPr>
            <p:ph type="sldNum" idx="12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8"/>
          <p:cNvSpPr txBox="1"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Gill Sans"/>
              <a:buNone/>
              <a:defRPr sz="2400" b="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8"/>
          <p:cNvSpPr>
            <a:spLocks noGrp="1"/>
          </p:cNvSpPr>
          <p:nvPr>
            <p:ph type="pic" idx="2"/>
          </p:nvPr>
        </p:nvSpPr>
        <p:spPr>
          <a:xfrm>
            <a:off x="447817" y="599725"/>
            <a:ext cx="11290859" cy="3557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sz="16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sz="16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sz="16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sz="16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sz="16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sz="16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sz="16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sz="16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472"/>
              <a:buFont typeface="Noto Sans Symbols"/>
              <a:buNone/>
              <a:defRPr sz="16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74" name="Google Shape;74;p38"/>
          <p:cNvSpPr txBox="1">
            <a:spLocks noGrp="1"/>
          </p:cNvSpPr>
          <p:nvPr>
            <p:ph type="body" idx="1"/>
          </p:nvPr>
        </p:nvSpPr>
        <p:spPr>
          <a:xfrm>
            <a:off x="581192" y="5260127"/>
            <a:ext cx="11029617" cy="598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240"/>
              </a:spcBef>
              <a:spcAft>
                <a:spcPts val="0"/>
              </a:spcAft>
              <a:buSzPts val="1104"/>
              <a:buNone/>
              <a:defRPr sz="12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104"/>
              <a:buNone/>
              <a:defRPr sz="12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920"/>
              <a:buNone/>
              <a:defRPr sz="10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828"/>
              <a:buNone/>
              <a:defRPr sz="900"/>
            </a:lvl9pPr>
          </a:lstStyle>
          <a:p>
            <a:endParaRPr/>
          </a:p>
        </p:txBody>
      </p:sp>
      <p:sp>
        <p:nvSpPr>
          <p:cNvPr id="75" name="Google Shape;75;p38"/>
          <p:cNvSpPr txBox="1">
            <a:spLocks noGrp="1"/>
          </p:cNvSpPr>
          <p:nvPr>
            <p:ph type="dt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8"/>
          <p:cNvSpPr txBox="1">
            <a:spLocks noGrp="1"/>
          </p:cNvSpPr>
          <p:nvPr>
            <p:ph type="ftr" idx="11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8"/>
          <p:cNvSpPr txBox="1">
            <a:spLocks noGrp="1"/>
          </p:cNvSpPr>
          <p:nvPr>
            <p:ph type="sldNum" idx="12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9"/>
          <p:cNvSpPr/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39"/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9"/>
          <p:cNvSpPr txBox="1">
            <a:spLocks noGrp="1"/>
          </p:cNvSpPr>
          <p:nvPr>
            <p:ph type="body" idx="1"/>
          </p:nvPr>
        </p:nvSpPr>
        <p:spPr>
          <a:xfrm rot="5400000">
            <a:off x="4334603" y="-1417408"/>
            <a:ext cx="3522794" cy="1102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22072" algn="l">
              <a:spcBef>
                <a:spcPts val="600"/>
              </a:spcBef>
              <a:spcAft>
                <a:spcPts val="0"/>
              </a:spcAft>
              <a:buSzPts val="1472"/>
              <a:buChar char="◼"/>
              <a:defRPr/>
            </a:lvl2pPr>
            <a:lvl3pPr marL="1371600" lvl="2" indent="-310388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/>
            </a:lvl3pPr>
            <a:lvl4pPr marL="1828800" lvl="3" indent="-298703" algn="l">
              <a:spcBef>
                <a:spcPts val="600"/>
              </a:spcBef>
              <a:spcAft>
                <a:spcPts val="0"/>
              </a:spcAft>
              <a:buSzPts val="1104"/>
              <a:buChar char="◼"/>
              <a:defRPr/>
            </a:lvl4pPr>
            <a:lvl5pPr marL="2286000" lvl="4" indent="-298704" algn="l">
              <a:spcBef>
                <a:spcPts val="600"/>
              </a:spcBef>
              <a:spcAft>
                <a:spcPts val="0"/>
              </a:spcAft>
              <a:buSzPts val="1104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82" name="Google Shape;82;p39"/>
          <p:cNvSpPr txBox="1">
            <a:spLocks noGrp="1"/>
          </p:cNvSpPr>
          <p:nvPr>
            <p:ph type="dt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9"/>
          <p:cNvSpPr txBox="1">
            <a:spLocks noGrp="1"/>
          </p:cNvSpPr>
          <p:nvPr>
            <p:ph type="ftr" idx="11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39"/>
          <p:cNvSpPr txBox="1">
            <a:spLocks noGrp="1"/>
          </p:cNvSpPr>
          <p:nvPr>
            <p:ph type="sldNum" idx="12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9"/>
          <p:cNvSpPr txBox="1"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ill Sans"/>
              <a:buNone/>
              <a:defRPr sz="2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29"/>
          <p:cNvSpPr txBox="1"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333756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656"/>
              <a:buFont typeface="Noto Sans Symbols"/>
              <a:buChar char="◼"/>
              <a:defRPr sz="18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2207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10388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29870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29870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29870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29870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29870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298703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8" name="Google Shape;8;p29"/>
          <p:cNvSpPr txBox="1">
            <a:spLocks noGrp="1"/>
          </p:cNvSpPr>
          <p:nvPr>
            <p:ph type="dt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9" name="Google Shape;9;p29"/>
          <p:cNvSpPr txBox="1">
            <a:spLocks noGrp="1"/>
          </p:cNvSpPr>
          <p:nvPr>
            <p:ph type="ftr" idx="11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0" name="Google Shape;10;p29"/>
          <p:cNvSpPr txBox="1">
            <a:spLocks noGrp="1"/>
          </p:cNvSpPr>
          <p:nvPr>
            <p:ph type="sldNum" idx="12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1" name="Google Shape;11;p29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9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"/>
          <p:cNvSpPr txBox="1">
            <a:spLocks noGrp="1"/>
          </p:cNvSpPr>
          <p:nvPr>
            <p:ph type="body" idx="1"/>
          </p:nvPr>
        </p:nvSpPr>
        <p:spPr>
          <a:xfrm>
            <a:off x="701040" y="2017936"/>
            <a:ext cx="9743441" cy="4555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656"/>
              <a:buNone/>
            </a:pPr>
            <a:r>
              <a:rPr lang="ru-RU" sz="3200" b="1" i="1" dirty="0" smtClean="0">
                <a:solidFill>
                  <a:srgbClr val="C00000"/>
                </a:solidFill>
              </a:rPr>
              <a:t> </a:t>
            </a:r>
            <a:r>
              <a:rPr lang="ru-RU" sz="3200" b="1" i="1" dirty="0" err="1"/>
              <a:t>Діти</a:t>
            </a:r>
            <a:r>
              <a:rPr lang="ru-RU" sz="3200" b="1" i="1" dirty="0"/>
              <a:t> </a:t>
            </a:r>
            <a:r>
              <a:rPr lang="ru-RU" sz="3200" b="1" i="1" dirty="0" err="1"/>
              <a:t>мають</a:t>
            </a:r>
            <a:r>
              <a:rPr lang="ru-RU" sz="3200" b="1" i="1" dirty="0"/>
              <a:t> </a:t>
            </a:r>
            <a:r>
              <a:rPr lang="ru-RU" sz="3200" b="1" i="1" dirty="0" err="1"/>
              <a:t>соціалізуватися</a:t>
            </a:r>
            <a:r>
              <a:rPr lang="ru-RU" sz="3200" b="1" i="1" dirty="0"/>
              <a:t>, особливо в </a:t>
            </a:r>
            <a:r>
              <a:rPr lang="ru-RU" sz="3200" b="1" i="1" dirty="0" err="1"/>
              <a:t>початковій</a:t>
            </a:r>
            <a:r>
              <a:rPr lang="ru-RU" sz="3200" b="1" i="1" dirty="0"/>
              <a:t> </a:t>
            </a:r>
            <a:r>
              <a:rPr lang="ru-RU" sz="3200" b="1" i="1" dirty="0" err="1"/>
              <a:t>школі</a:t>
            </a:r>
            <a:r>
              <a:rPr lang="ru-RU" sz="3200" b="1" i="1" dirty="0"/>
              <a:t>. Через </a:t>
            </a:r>
            <a:r>
              <a:rPr lang="ru-RU" sz="3200" b="1" i="1" dirty="0" err="1"/>
              <a:t>пандемію</a:t>
            </a:r>
            <a:r>
              <a:rPr lang="ru-RU" sz="3200" b="1" i="1" dirty="0"/>
              <a:t> </a:t>
            </a:r>
            <a:r>
              <a:rPr lang="ru-RU" sz="3200" b="1" i="1" dirty="0" err="1"/>
              <a:t>коронавірусу</a:t>
            </a:r>
            <a:r>
              <a:rPr lang="ru-RU" sz="3200" b="1" i="1" dirty="0"/>
              <a:t> весь </a:t>
            </a:r>
            <a:r>
              <a:rPr lang="ru-RU" sz="3200" b="1" i="1" dirty="0" err="1"/>
              <a:t>світ</a:t>
            </a:r>
            <a:r>
              <a:rPr lang="ru-RU" sz="3200" b="1" i="1" dirty="0"/>
              <a:t> </a:t>
            </a:r>
            <a:r>
              <a:rPr lang="ru-RU" sz="3200" b="1" i="1" dirty="0" err="1"/>
              <a:t>шукає</a:t>
            </a:r>
            <a:r>
              <a:rPr lang="ru-RU" sz="3200" b="1" i="1" dirty="0"/>
              <a:t> </a:t>
            </a:r>
            <a:r>
              <a:rPr lang="ru-RU" sz="3200" b="1" i="1" dirty="0" err="1"/>
              <a:t>альтернативні</a:t>
            </a:r>
            <a:r>
              <a:rPr lang="ru-RU" sz="3200" b="1" i="1" dirty="0"/>
              <a:t> шляхи для </a:t>
            </a:r>
            <a:r>
              <a:rPr lang="ru-RU" sz="3200" b="1" i="1" dirty="0" err="1"/>
              <a:t>економічного</a:t>
            </a:r>
            <a:r>
              <a:rPr lang="ru-RU" sz="3200" b="1" i="1" dirty="0"/>
              <a:t> та </a:t>
            </a:r>
            <a:r>
              <a:rPr lang="ru-RU" sz="3200" b="1" i="1" dirty="0" err="1"/>
              <a:t>соціального</a:t>
            </a:r>
            <a:r>
              <a:rPr lang="ru-RU" sz="3200" b="1" i="1" dirty="0"/>
              <a:t> </a:t>
            </a:r>
            <a:r>
              <a:rPr lang="ru-RU" sz="3200" b="1" i="1" dirty="0" err="1"/>
              <a:t>життя</a:t>
            </a:r>
            <a:r>
              <a:rPr lang="ru-RU" sz="3200" b="1" i="1" dirty="0"/>
              <a:t>. І </a:t>
            </a:r>
            <a:r>
              <a:rPr lang="ru-RU" sz="3200" b="1" i="1" dirty="0" err="1"/>
              <a:t>галузь</a:t>
            </a:r>
            <a:r>
              <a:rPr lang="ru-RU" sz="3200" b="1" i="1" dirty="0"/>
              <a:t> </a:t>
            </a:r>
            <a:r>
              <a:rPr lang="ru-RU" sz="3200" b="1" i="1" dirty="0" err="1"/>
              <a:t>освіти</a:t>
            </a:r>
            <a:r>
              <a:rPr lang="ru-RU" sz="3200" b="1" i="1" dirty="0"/>
              <a:t> – не </a:t>
            </a:r>
            <a:r>
              <a:rPr lang="ru-RU" sz="3200" b="1" i="1" dirty="0" err="1"/>
              <a:t>виняток</a:t>
            </a:r>
            <a:r>
              <a:rPr lang="ru-RU" sz="3200" b="1" i="1" dirty="0"/>
              <a:t>, </a:t>
            </a:r>
            <a:r>
              <a:rPr lang="ru-RU" sz="3200" b="1" i="1" dirty="0" err="1"/>
              <a:t>адже</a:t>
            </a:r>
            <a:r>
              <a:rPr lang="ru-RU" sz="3200" b="1" i="1" dirty="0"/>
              <a:t> для нас </a:t>
            </a:r>
            <a:r>
              <a:rPr lang="ru-RU" sz="3200" b="1" i="1" dirty="0" err="1"/>
              <a:t>важливо</a:t>
            </a:r>
            <a:r>
              <a:rPr lang="ru-RU" sz="3200" b="1" i="1" dirty="0"/>
              <a:t>, </a:t>
            </a:r>
            <a:r>
              <a:rPr lang="ru-RU" sz="3200" b="1" i="1" dirty="0" err="1"/>
              <a:t>щоб</a:t>
            </a:r>
            <a:r>
              <a:rPr lang="ru-RU" sz="3200" b="1" i="1" dirty="0"/>
              <a:t> </a:t>
            </a:r>
            <a:r>
              <a:rPr lang="ru-RU" sz="3200" b="1" i="1" dirty="0" err="1"/>
              <a:t>освітній</a:t>
            </a:r>
            <a:r>
              <a:rPr lang="ru-RU" sz="3200" b="1" i="1" dirty="0"/>
              <a:t> </a:t>
            </a:r>
            <a:r>
              <a:rPr lang="ru-RU" sz="3200" b="1" i="1" dirty="0" err="1"/>
              <a:t>процес</a:t>
            </a:r>
            <a:r>
              <a:rPr lang="ru-RU" sz="3200" b="1" i="1" dirty="0"/>
              <a:t> </a:t>
            </a:r>
            <a:r>
              <a:rPr lang="ru-RU" sz="3200" b="1" i="1" dirty="0" err="1"/>
              <a:t>тривав</a:t>
            </a:r>
            <a:r>
              <a:rPr lang="ru-RU" sz="3200" b="1" i="1" dirty="0"/>
              <a:t> та </a:t>
            </a:r>
            <a:r>
              <a:rPr lang="ru-RU" sz="3200" b="1" i="1" dirty="0" err="1"/>
              <a:t>був</a:t>
            </a:r>
            <a:r>
              <a:rPr lang="ru-RU" sz="3200" b="1" i="1" dirty="0"/>
              <a:t> </a:t>
            </a:r>
            <a:r>
              <a:rPr lang="ru-RU" sz="3200" b="1" i="1" dirty="0" err="1"/>
              <a:t>якісним</a:t>
            </a:r>
            <a:r>
              <a:rPr lang="ru-RU" sz="3200" b="1" i="1" dirty="0"/>
              <a:t> і </a:t>
            </a:r>
            <a:r>
              <a:rPr lang="ru-RU" sz="3200" b="1" i="1" dirty="0" err="1"/>
              <a:t>безпечним</a:t>
            </a:r>
            <a:r>
              <a:rPr lang="ru-RU" sz="3200" b="1" i="1" dirty="0" smtClean="0"/>
              <a:t>.</a:t>
            </a:r>
            <a:endParaRPr sz="2800" b="1" dirty="0">
              <a:solidFill>
                <a:srgbClr val="C00000"/>
              </a:solidFill>
            </a:endParaRPr>
          </a:p>
        </p:txBody>
      </p:sp>
      <p:sp>
        <p:nvSpPr>
          <p:cNvPr id="118" name="Google Shape;118;p4"/>
          <p:cNvSpPr txBox="1">
            <a:spLocks noGrp="1"/>
          </p:cNvSpPr>
          <p:nvPr>
            <p:ph type="title"/>
          </p:nvPr>
        </p:nvSpPr>
        <p:spPr>
          <a:xfrm>
            <a:off x="1526072" y="681836"/>
            <a:ext cx="9060648" cy="10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ru-RU" b="1" i="1" dirty="0" smtClean="0">
                <a:latin typeface="Arial"/>
                <a:ea typeface="Arial"/>
                <a:cs typeface="Arial"/>
                <a:sym typeface="Arial"/>
              </a:rPr>
              <a:t>ДИСТАНЦІЙНА </a:t>
            </a:r>
            <a:r>
              <a:rPr lang="ru-RU" b="1" i="1" dirty="0">
                <a:latin typeface="Arial"/>
                <a:ea typeface="Arial"/>
                <a:cs typeface="Arial"/>
                <a:sym typeface="Arial"/>
              </a:rPr>
              <a:t>ОСВІТА НЕ МОЖЕ ЗАМІНИТИ ОЧНОГО </a:t>
            </a:r>
            <a:r>
              <a:rPr lang="ru-RU" b="1" i="1" dirty="0" smtClean="0">
                <a:latin typeface="Arial"/>
                <a:ea typeface="Arial"/>
                <a:cs typeface="Arial"/>
                <a:sym typeface="Arial"/>
              </a:rPr>
              <a:t>НАВЧАННЯ</a:t>
            </a:r>
            <a:endParaRPr b="1" i="1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3"/>
          <p:cNvSpPr txBox="1">
            <a:spLocks noGrp="1"/>
          </p:cNvSpPr>
          <p:nvPr>
            <p:ph type="title"/>
          </p:nvPr>
        </p:nvSpPr>
        <p:spPr>
          <a:xfrm>
            <a:off x="3324392" y="620876"/>
            <a:ext cx="11029616" cy="10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 Black"/>
              <a:buNone/>
            </a:pPr>
            <a:r>
              <a:rPr lang="ru-RU" sz="4800" b="1" i="1">
                <a:latin typeface="Arial Black"/>
                <a:ea typeface="Arial Black"/>
                <a:cs typeface="Arial Black"/>
                <a:sym typeface="Arial Black"/>
              </a:rPr>
              <a:t>3. МОНІТОРИНГ</a:t>
            </a:r>
            <a:endParaRPr sz="4800" b="1" i="1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83" name="Google Shape;183;p13"/>
          <p:cNvSpPr/>
          <p:nvPr/>
        </p:nvSpPr>
        <p:spPr>
          <a:xfrm>
            <a:off x="375920" y="1915498"/>
            <a:ext cx="8219440" cy="4524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-203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ru-RU" sz="3200" b="1" i="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М</a:t>
            </a:r>
            <a:r>
              <a:rPr lang="ru-RU" sz="3900" b="1" i="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оніторинг</a:t>
            </a:r>
            <a:r>
              <a:rPr lang="ru-RU" sz="3900" b="0" i="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 – це не контроль, адже контроль передбачає, що є той, хто контролює і той, кого контролюють. </a:t>
            </a:r>
            <a:endParaRPr sz="3900">
              <a:solidFill>
                <a:schemeClr val="dk1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0" marR="0" lvl="0" indent="-2476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Arial"/>
              <a:buChar char="•"/>
            </a:pPr>
            <a:r>
              <a:rPr lang="ru-RU" sz="3900" b="1" i="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Моніторинг має бути побудований на довірі, взаємній радості від цього руху і похвалі.</a:t>
            </a:r>
            <a:endParaRPr sz="3900" b="1" i="0">
              <a:solidFill>
                <a:schemeClr val="dk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184" name="Google Shape;184;p13" descr="Інструменти для дистанційного навчання на час карантину — Дружківська  міська рада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30425" y="2751325"/>
            <a:ext cx="3761574" cy="3335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4"/>
          <p:cNvSpPr/>
          <p:nvPr/>
        </p:nvSpPr>
        <p:spPr>
          <a:xfrm>
            <a:off x="672632" y="621481"/>
            <a:ext cx="11204408" cy="4031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i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Модель сім‘ї вже передбачає, що батьки є найпершими і найголовнішими учителями для дітей.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 i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3200"/>
              <a:buFont typeface="Arial"/>
              <a:buChar char="•"/>
            </a:pPr>
            <a:r>
              <a:rPr lang="ru-RU" sz="3200" b="1" i="0">
                <a:solidFill>
                  <a:srgbClr val="333333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ru-RU" sz="3200" b="1" i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Будьте другом, допомагайте, дивіться разом навчальні відео, обговорюйте їх тощо. 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ru-RU" sz="3200" b="1" i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Відійдіть від тотального контролю, постійних нагадувань, перфекціонізму і прагнення зробити з дитини найуспішнішу людину століття.</a:t>
            </a:r>
            <a:endParaRPr sz="3200" b="1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90" name="Google Shape;190;p14" descr="РАЗВИВАЮЩИЕ ЗАДАНИЯ &quot;Я ГОТОВЛЮСЬ К ШКОЛЕ&quot;. Новости 11 &quot;старшая группа&quot;. ГУО  &quot;Ясли-сад № 87 г. Гродно&quot;"/>
          <p:cNvPicPr preferRelativeResize="0"/>
          <p:nvPr/>
        </p:nvPicPr>
        <p:blipFill rotWithShape="1">
          <a:blip r:embed="rId3">
            <a:alphaModFix/>
          </a:blip>
          <a:srcRect b="14314"/>
          <a:stretch/>
        </p:blipFill>
        <p:spPr>
          <a:xfrm>
            <a:off x="3457575" y="4524650"/>
            <a:ext cx="5554345" cy="21987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7"/>
          <p:cNvSpPr txBox="1">
            <a:spLocks noGrp="1"/>
          </p:cNvSpPr>
          <p:nvPr>
            <p:ph type="title"/>
          </p:nvPr>
        </p:nvSpPr>
        <p:spPr>
          <a:xfrm>
            <a:off x="1845642" y="595006"/>
            <a:ext cx="11029500" cy="10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Gill Sans"/>
              <a:buNone/>
            </a:pPr>
            <a:r>
              <a:rPr lang="ru-RU" sz="4000" b="1" i="1"/>
              <a:t>ВАЖЛИВІ ПОРАДИ БАТЬКАМ</a:t>
            </a:r>
            <a:endParaRPr sz="4000" b="1" i="1"/>
          </a:p>
        </p:txBody>
      </p:sp>
      <p:sp>
        <p:nvSpPr>
          <p:cNvPr id="210" name="Google Shape;210;p17"/>
          <p:cNvSpPr txBox="1">
            <a:spLocks noGrp="1"/>
          </p:cNvSpPr>
          <p:nvPr>
            <p:ph type="body" idx="1"/>
          </p:nvPr>
        </p:nvSpPr>
        <p:spPr>
          <a:xfrm>
            <a:off x="459272" y="2566576"/>
            <a:ext cx="8705047" cy="3678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06000" lvl="0" indent="-306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80"/>
              <a:buChar char="◼"/>
            </a:pPr>
            <a:r>
              <a:rPr lang="ru-RU" sz="4000">
                <a:solidFill>
                  <a:schemeClr val="dk1"/>
                </a:solidFill>
              </a:rPr>
              <a:t>Бажано, щоб ранок для дитини починався як зазвичай у робочі дні. </a:t>
            </a:r>
            <a:endParaRPr sz="4000">
              <a:solidFill>
                <a:schemeClr val="dk1"/>
              </a:solidFill>
            </a:endParaRPr>
          </a:p>
          <a:p>
            <a:pPr marL="306000" lvl="0" indent="-3060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3680"/>
              <a:buChar char="◼"/>
            </a:pPr>
            <a:r>
              <a:rPr lang="ru-RU" sz="4000">
                <a:solidFill>
                  <a:schemeClr val="dk1"/>
                </a:solidFill>
              </a:rPr>
              <a:t>Організовуйте сніданок, вранішні гігієнічні процедури, ранкову гімнастику. </a:t>
            </a:r>
            <a:r>
              <a:rPr lang="ru-RU" sz="4000" b="1">
                <a:solidFill>
                  <a:schemeClr val="dk1"/>
                </a:solidFill>
              </a:rPr>
              <a:t>Це дисциплінує дитину і вас.</a:t>
            </a:r>
            <a:endParaRPr sz="4000" b="1">
              <a:solidFill>
                <a:schemeClr val="dk1"/>
              </a:solidFill>
            </a:endParaRPr>
          </a:p>
        </p:txBody>
      </p:sp>
      <p:pic>
        <p:nvPicPr>
          <p:cNvPr id="211" name="Google Shape;211;p17" descr="Скільки слів у реченні: Завдання з української мови, тести онлайн для  малюків - Learning.u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35151" y="2566576"/>
            <a:ext cx="2837750" cy="28209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8"/>
          <p:cNvSpPr txBox="1">
            <a:spLocks noGrp="1"/>
          </p:cNvSpPr>
          <p:nvPr>
            <p:ph type="body" idx="1"/>
          </p:nvPr>
        </p:nvSpPr>
        <p:spPr>
          <a:xfrm>
            <a:off x="581193" y="2180496"/>
            <a:ext cx="8664407" cy="4271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06000" lvl="0" indent="-3060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404"/>
              <a:buChar char="◼"/>
            </a:pPr>
            <a:r>
              <a:rPr lang="ru-RU" sz="3700" dirty="0" err="1">
                <a:solidFill>
                  <a:schemeClr val="dk1"/>
                </a:solidFill>
              </a:rPr>
              <a:t>Старайтеся</a:t>
            </a:r>
            <a:r>
              <a:rPr lang="ru-RU" sz="3700" dirty="0">
                <a:solidFill>
                  <a:schemeClr val="dk1"/>
                </a:solidFill>
              </a:rPr>
              <a:t> </a:t>
            </a:r>
            <a:r>
              <a:rPr lang="ru-RU" sz="3700" dirty="0" err="1">
                <a:solidFill>
                  <a:schemeClr val="dk1"/>
                </a:solidFill>
              </a:rPr>
              <a:t>планувати</a:t>
            </a:r>
            <a:r>
              <a:rPr lang="ru-RU" sz="3700" dirty="0">
                <a:solidFill>
                  <a:schemeClr val="dk1"/>
                </a:solidFill>
              </a:rPr>
              <a:t> день разом </a:t>
            </a:r>
            <a:r>
              <a:rPr lang="ru-RU" sz="3700" dirty="0" err="1">
                <a:solidFill>
                  <a:schemeClr val="dk1"/>
                </a:solidFill>
              </a:rPr>
              <a:t>із</a:t>
            </a:r>
            <a:r>
              <a:rPr lang="ru-RU" sz="3700" dirty="0">
                <a:solidFill>
                  <a:schemeClr val="dk1"/>
                </a:solidFill>
              </a:rPr>
              <a:t> </a:t>
            </a:r>
            <a:r>
              <a:rPr lang="ru-RU" sz="3700" dirty="0" err="1">
                <a:solidFill>
                  <a:schemeClr val="dk1"/>
                </a:solidFill>
              </a:rPr>
              <a:t>дітьми</a:t>
            </a:r>
            <a:r>
              <a:rPr lang="ru-RU" sz="3700" dirty="0">
                <a:solidFill>
                  <a:schemeClr val="dk1"/>
                </a:solidFill>
              </a:rPr>
              <a:t>. </a:t>
            </a:r>
            <a:endParaRPr sz="37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1340"/>
              </a:spcBef>
              <a:spcAft>
                <a:spcPts val="0"/>
              </a:spcAft>
              <a:buSzPts val="3404"/>
              <a:buNone/>
            </a:pPr>
            <a:endParaRPr dirty="0"/>
          </a:p>
          <a:p>
            <a:pPr marL="306000" lvl="0" indent="-306000" algn="l" rtl="0">
              <a:lnSpc>
                <a:spcPct val="80000"/>
              </a:lnSpc>
              <a:spcBef>
                <a:spcPts val="1340"/>
              </a:spcBef>
              <a:spcAft>
                <a:spcPts val="0"/>
              </a:spcAft>
              <a:buSzPts val="3404"/>
              <a:buChar char="◼"/>
            </a:pPr>
            <a:r>
              <a:rPr lang="ru-RU" sz="3700" dirty="0">
                <a:solidFill>
                  <a:schemeClr val="dk1"/>
                </a:solidFill>
              </a:rPr>
              <a:t> </a:t>
            </a:r>
            <a:r>
              <a:rPr lang="ru-RU" sz="3700" b="1" dirty="0" err="1">
                <a:solidFill>
                  <a:schemeClr val="dk1"/>
                </a:solidFill>
              </a:rPr>
              <a:t>Обов’язково</a:t>
            </a:r>
            <a:r>
              <a:rPr lang="ru-RU" sz="3700" b="1" dirty="0">
                <a:solidFill>
                  <a:schemeClr val="dk1"/>
                </a:solidFill>
              </a:rPr>
              <a:t> повинен бути </a:t>
            </a:r>
            <a:r>
              <a:rPr lang="ru-RU" sz="3700" b="1" dirty="0" err="1">
                <a:solidFill>
                  <a:schemeClr val="dk1"/>
                </a:solidFill>
              </a:rPr>
              <a:t>активний</a:t>
            </a:r>
            <a:r>
              <a:rPr lang="ru-RU" sz="3700" b="1" dirty="0">
                <a:solidFill>
                  <a:schemeClr val="dk1"/>
                </a:solidFill>
              </a:rPr>
              <a:t> </a:t>
            </a:r>
            <a:r>
              <a:rPr lang="ru-RU" sz="3700" b="1" dirty="0" err="1">
                <a:solidFill>
                  <a:schemeClr val="dk1"/>
                </a:solidFill>
              </a:rPr>
              <a:t>відпочинок</a:t>
            </a:r>
            <a:r>
              <a:rPr lang="ru-RU" sz="3700" b="1" dirty="0">
                <a:solidFill>
                  <a:schemeClr val="dk1"/>
                </a:solidFill>
              </a:rPr>
              <a:t>.</a:t>
            </a:r>
            <a:endParaRPr dirty="0"/>
          </a:p>
          <a:p>
            <a:pPr marL="306000" lvl="0" indent="-208730" algn="l" rtl="0">
              <a:lnSpc>
                <a:spcPct val="80000"/>
              </a:lnSpc>
              <a:spcBef>
                <a:spcPts val="933"/>
              </a:spcBef>
              <a:spcAft>
                <a:spcPts val="0"/>
              </a:spcAft>
              <a:buSzPts val="1532"/>
              <a:buNone/>
            </a:pPr>
            <a:endParaRPr sz="1665" dirty="0"/>
          </a:p>
        </p:txBody>
      </p:sp>
      <p:pic>
        <p:nvPicPr>
          <p:cNvPr id="217" name="Google Shape;217;p18" descr="В Кабмине обсудили план противоэпизоотических мероприятий на 2018"/>
          <p:cNvPicPr preferRelativeResize="0"/>
          <p:nvPr/>
        </p:nvPicPr>
        <p:blipFill rotWithShape="1">
          <a:blip r:embed="rId3">
            <a:alphaModFix/>
          </a:blip>
          <a:srcRect l="13595" t="1760" r="15418" b="-1760"/>
          <a:stretch/>
        </p:blipFill>
        <p:spPr>
          <a:xfrm>
            <a:off x="9174479" y="2180496"/>
            <a:ext cx="2743201" cy="4271104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18"/>
          <p:cNvSpPr txBox="1">
            <a:spLocks noGrp="1"/>
          </p:cNvSpPr>
          <p:nvPr>
            <p:ph type="title"/>
          </p:nvPr>
        </p:nvSpPr>
        <p:spPr>
          <a:xfrm>
            <a:off x="1845642" y="595006"/>
            <a:ext cx="11029500" cy="10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Gill Sans"/>
              <a:buNone/>
            </a:pPr>
            <a:r>
              <a:rPr lang="ru-RU" sz="4000" b="1" i="1"/>
              <a:t>ВАЖЛИВІ ПОРАДИ БАТЬКАМ</a:t>
            </a:r>
            <a:endParaRPr sz="4000" b="1" i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9"/>
          <p:cNvSpPr txBox="1">
            <a:spLocks noGrp="1"/>
          </p:cNvSpPr>
          <p:nvPr>
            <p:ph type="body" idx="1"/>
          </p:nvPr>
        </p:nvSpPr>
        <p:spPr>
          <a:xfrm>
            <a:off x="581192" y="2302416"/>
            <a:ext cx="8369768" cy="3678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06000" lvl="0" indent="-306000" algn="l" rtl="0">
              <a:spcBef>
                <a:spcPts val="0"/>
              </a:spcBef>
              <a:spcAft>
                <a:spcPts val="0"/>
              </a:spcAft>
              <a:buSzPts val="3680"/>
              <a:buChar char="◼"/>
            </a:pPr>
            <a:r>
              <a:rPr lang="ru-RU" sz="4000">
                <a:solidFill>
                  <a:schemeClr val="dk1"/>
                </a:solidFill>
              </a:rPr>
              <a:t>Навчайте дітей плануванню свого часу: на аркуші паперу записуйте обов’язкові справи, які треба виконати.</a:t>
            </a:r>
            <a:endParaRPr/>
          </a:p>
          <a:p>
            <a:pPr marL="306000" lvl="0" indent="-306000" algn="l" rtl="0">
              <a:spcBef>
                <a:spcPts val="1400"/>
              </a:spcBef>
              <a:spcAft>
                <a:spcPts val="0"/>
              </a:spcAft>
              <a:buSzPts val="3680"/>
              <a:buChar char="◼"/>
            </a:pPr>
            <a:r>
              <a:rPr lang="ru-RU" sz="4000">
                <a:solidFill>
                  <a:schemeClr val="dk1"/>
                </a:solidFill>
              </a:rPr>
              <a:t> А також організуйте щось для заохочення. </a:t>
            </a:r>
            <a:r>
              <a:rPr lang="ru-RU" sz="4000" b="1">
                <a:solidFill>
                  <a:schemeClr val="dk1"/>
                </a:solidFill>
              </a:rPr>
              <a:t>Нехай діти пишаються своєю виконаною роботою!</a:t>
            </a:r>
            <a:endParaRPr/>
          </a:p>
        </p:txBody>
      </p:sp>
      <p:pic>
        <p:nvPicPr>
          <p:cNvPr id="224" name="Google Shape;224;p19" descr="Малыш мальчик похвалить | Премиум векторы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50960" y="2302416"/>
            <a:ext cx="3115945" cy="372872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19"/>
          <p:cNvSpPr txBox="1">
            <a:spLocks noGrp="1"/>
          </p:cNvSpPr>
          <p:nvPr>
            <p:ph type="title"/>
          </p:nvPr>
        </p:nvSpPr>
        <p:spPr>
          <a:xfrm>
            <a:off x="1845642" y="595006"/>
            <a:ext cx="11029500" cy="10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Gill Sans"/>
              <a:buNone/>
            </a:pPr>
            <a:r>
              <a:rPr lang="ru-RU" sz="4000" b="1" i="1"/>
              <a:t>ВАЖЛИВІ ПОРАДИ БАТЬКАМ</a:t>
            </a:r>
            <a:endParaRPr sz="4000" b="1" i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0"/>
          <p:cNvSpPr txBox="1">
            <a:spLocks noGrp="1"/>
          </p:cNvSpPr>
          <p:nvPr>
            <p:ph type="body" idx="1"/>
          </p:nvPr>
        </p:nvSpPr>
        <p:spPr>
          <a:xfrm>
            <a:off x="581193" y="2180496"/>
            <a:ext cx="8278328" cy="3678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06000" lvl="0" indent="-306000" algn="l" rtl="0">
              <a:spcBef>
                <a:spcPts val="0"/>
              </a:spcBef>
              <a:spcAft>
                <a:spcPts val="0"/>
              </a:spcAft>
              <a:buSzPts val="4048"/>
              <a:buChar char="◼"/>
            </a:pPr>
            <a:r>
              <a:rPr lang="ru-RU" sz="4400">
                <a:solidFill>
                  <a:schemeClr val="dk1"/>
                </a:solidFill>
              </a:rPr>
              <a:t>Старайтеся слідкувати за графіком освітнього процесу, не допускайте відставання, адже надолужити прогаяне буде важче.</a:t>
            </a:r>
            <a:endParaRPr/>
          </a:p>
          <a:p>
            <a:pPr marL="306000" lvl="0" indent="-200844" algn="l" rtl="0">
              <a:spcBef>
                <a:spcPts val="960"/>
              </a:spcBef>
              <a:spcAft>
                <a:spcPts val="0"/>
              </a:spcAft>
              <a:buSzPts val="1656"/>
              <a:buNone/>
            </a:pPr>
            <a:endParaRPr/>
          </a:p>
        </p:txBody>
      </p:sp>
      <p:pic>
        <p:nvPicPr>
          <p:cNvPr id="231" name="Google Shape;231;p20" descr="Lenagold - Клипарт - Будильники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64233" y="3210560"/>
            <a:ext cx="3344861" cy="298555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20"/>
          <p:cNvSpPr txBox="1">
            <a:spLocks noGrp="1"/>
          </p:cNvSpPr>
          <p:nvPr>
            <p:ph type="title"/>
          </p:nvPr>
        </p:nvSpPr>
        <p:spPr>
          <a:xfrm>
            <a:off x="1845642" y="595006"/>
            <a:ext cx="11029500" cy="10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Gill Sans"/>
              <a:buNone/>
            </a:pPr>
            <a:r>
              <a:rPr lang="ru-RU" sz="4000" b="1" i="1"/>
              <a:t>ВАЖЛИВІ ПОРАДИ БАТЬКАМ</a:t>
            </a:r>
            <a:endParaRPr sz="4000" b="1" i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1"/>
          <p:cNvSpPr txBox="1">
            <a:spLocks noGrp="1"/>
          </p:cNvSpPr>
          <p:nvPr>
            <p:ph type="body" idx="1"/>
          </p:nvPr>
        </p:nvSpPr>
        <p:spPr>
          <a:xfrm>
            <a:off x="581193" y="2180496"/>
            <a:ext cx="7932887" cy="3678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06000" lvl="0" indent="-72320" algn="l" rtl="0">
              <a:spcBef>
                <a:spcPts val="0"/>
              </a:spcBef>
              <a:spcAft>
                <a:spcPts val="0"/>
              </a:spcAft>
              <a:buSzPts val="3680"/>
              <a:buNone/>
            </a:pPr>
            <a:endParaRPr sz="4000"/>
          </a:p>
          <a:p>
            <a:pPr marL="306000" lvl="0" indent="-306000" algn="l" rtl="0">
              <a:spcBef>
                <a:spcPts val="1400"/>
              </a:spcBef>
              <a:spcAft>
                <a:spcPts val="0"/>
              </a:spcAft>
              <a:buSzPts val="3680"/>
              <a:buChar char="◼"/>
            </a:pPr>
            <a:r>
              <a:rPr lang="ru-RU" sz="4000">
                <a:solidFill>
                  <a:schemeClr val="dk1"/>
                </a:solidFill>
              </a:rPr>
              <a:t>Допоможіть вашій дитині, якщо у неї щось не виходить чи поганий настрій. </a:t>
            </a:r>
            <a:r>
              <a:rPr lang="ru-RU" sz="4000" b="1">
                <a:solidFill>
                  <a:schemeClr val="dk1"/>
                </a:solidFill>
              </a:rPr>
              <a:t>Завжди підтримуйте.</a:t>
            </a:r>
            <a:endParaRPr/>
          </a:p>
          <a:p>
            <a:pPr marL="306000" lvl="0" indent="-306000" algn="l" rtl="0">
              <a:spcBef>
                <a:spcPts val="1400"/>
              </a:spcBef>
              <a:spcAft>
                <a:spcPts val="0"/>
              </a:spcAft>
              <a:buSzPts val="3680"/>
              <a:buChar char="◼"/>
            </a:pPr>
            <a:r>
              <a:rPr lang="ru-RU" sz="4000">
                <a:solidFill>
                  <a:schemeClr val="dk1"/>
                </a:solidFill>
              </a:rPr>
              <a:t>Хваліть дітей за виконану роботу. Щоб діти завжди були </a:t>
            </a:r>
            <a:r>
              <a:rPr lang="ru-RU" sz="4000" b="1">
                <a:solidFill>
                  <a:schemeClr val="dk1"/>
                </a:solidFill>
              </a:rPr>
              <a:t>націлені на конкретний результат.</a:t>
            </a:r>
            <a:endParaRPr sz="4000" b="1">
              <a:solidFill>
                <a:schemeClr val="dk1"/>
              </a:solidFill>
            </a:endParaRPr>
          </a:p>
        </p:txBody>
      </p:sp>
      <p:pic>
        <p:nvPicPr>
          <p:cNvPr id="238" name="Google Shape;238;p21" descr="УМОВНА І БЕЗУМОВНА ЛЮБОВ БАТЬКІВ – Домашня Церква"/>
          <p:cNvPicPr preferRelativeResize="0"/>
          <p:nvPr/>
        </p:nvPicPr>
        <p:blipFill rotWithShape="1">
          <a:blip r:embed="rId3">
            <a:alphaModFix/>
          </a:blip>
          <a:srcRect l="5654" r="20049"/>
          <a:stretch/>
        </p:blipFill>
        <p:spPr>
          <a:xfrm>
            <a:off x="8514080" y="2915997"/>
            <a:ext cx="3332480" cy="3098274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21"/>
          <p:cNvSpPr txBox="1">
            <a:spLocks noGrp="1"/>
          </p:cNvSpPr>
          <p:nvPr>
            <p:ph type="title"/>
          </p:nvPr>
        </p:nvSpPr>
        <p:spPr>
          <a:xfrm>
            <a:off x="1845642" y="595006"/>
            <a:ext cx="11029500" cy="10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Gill Sans"/>
              <a:buNone/>
            </a:pPr>
            <a:r>
              <a:rPr lang="ru-RU" sz="4000" b="1" i="1"/>
              <a:t>ВАЖЛИВІ ПОРАДИ БАТЬКАМ</a:t>
            </a:r>
            <a:endParaRPr sz="4000" b="1" i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2"/>
          <p:cNvSpPr txBox="1">
            <a:spLocks noGrp="1"/>
          </p:cNvSpPr>
          <p:nvPr>
            <p:ph type="body" idx="1"/>
          </p:nvPr>
        </p:nvSpPr>
        <p:spPr>
          <a:xfrm>
            <a:off x="381168" y="2089056"/>
            <a:ext cx="7790647" cy="4342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06000" lvl="0" indent="-306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48"/>
              <a:buChar char="◼"/>
            </a:pPr>
            <a:r>
              <a:rPr lang="ru-RU" sz="4400" b="1"/>
              <a:t>Провітрюйте кімнату, створіть умови для активного руху: </a:t>
            </a:r>
            <a:r>
              <a:rPr lang="ru-RU" sz="4400"/>
              <a:t>нехай діти рухаються під музику, танцюють, роблять гімнастичні вправи, дихальну гімнастику</a:t>
            </a:r>
            <a:r>
              <a:rPr lang="ru-RU"/>
              <a:t>.</a:t>
            </a:r>
            <a:endParaRPr/>
          </a:p>
        </p:txBody>
      </p:sp>
      <p:pic>
        <p:nvPicPr>
          <p:cNvPr id="245" name="Google Shape;245;p22" descr="Вакантные места для приема (перевода)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77760" y="2934017"/>
            <a:ext cx="4504055" cy="3385503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22"/>
          <p:cNvSpPr txBox="1">
            <a:spLocks noGrp="1"/>
          </p:cNvSpPr>
          <p:nvPr>
            <p:ph type="title"/>
          </p:nvPr>
        </p:nvSpPr>
        <p:spPr>
          <a:xfrm>
            <a:off x="1845642" y="595006"/>
            <a:ext cx="11029500" cy="10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Gill Sans"/>
              <a:buNone/>
            </a:pPr>
            <a:r>
              <a:rPr lang="ru-RU" sz="4000" b="1" i="1"/>
              <a:t>ВАЖЛИВІ ПОРАДИ БАТЬКАМ</a:t>
            </a:r>
            <a:endParaRPr sz="4000" b="1" i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4"/>
          <p:cNvSpPr txBox="1">
            <a:spLocks noGrp="1"/>
          </p:cNvSpPr>
          <p:nvPr>
            <p:ph type="body" idx="1"/>
          </p:nvPr>
        </p:nvSpPr>
        <p:spPr>
          <a:xfrm>
            <a:off x="489753" y="2464976"/>
            <a:ext cx="6215847" cy="3678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06000" lvl="0" indent="-20084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56"/>
              <a:buNone/>
            </a:pPr>
            <a:endParaRPr/>
          </a:p>
          <a:p>
            <a:pPr marL="306000" lvl="0" indent="-306000" algn="l" rtl="0">
              <a:lnSpc>
                <a:spcPct val="90000"/>
              </a:lnSpc>
              <a:spcBef>
                <a:spcPts val="1480"/>
              </a:spcBef>
              <a:spcAft>
                <a:spcPts val="0"/>
              </a:spcAft>
              <a:buSzPts val="4048"/>
              <a:buChar char="◼"/>
            </a:pPr>
            <a:r>
              <a:rPr lang="ru-RU" sz="4400">
                <a:solidFill>
                  <a:schemeClr val="dk1"/>
                </a:solidFill>
              </a:rPr>
              <a:t>Звертайте увагу на домашні завдання як навчальний інструмент до самостійності, а не покарання.</a:t>
            </a:r>
            <a:endParaRPr/>
          </a:p>
          <a:p>
            <a:pPr marL="306000" lvl="0" indent="0" algn="l" rtl="0">
              <a:lnSpc>
                <a:spcPct val="90000"/>
              </a:lnSpc>
              <a:spcBef>
                <a:spcPts val="1680"/>
              </a:spcBef>
              <a:spcAft>
                <a:spcPts val="0"/>
              </a:spcAft>
              <a:buSzPts val="4968"/>
              <a:buNone/>
            </a:pPr>
            <a:endParaRPr sz="5400"/>
          </a:p>
        </p:txBody>
      </p:sp>
      <p:pic>
        <p:nvPicPr>
          <p:cNvPr id="259" name="Google Shape;259;p24" descr="Картка на тему ,,Мої заняття&quot;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83729" y="2464976"/>
            <a:ext cx="4727079" cy="3516948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24"/>
          <p:cNvSpPr txBox="1">
            <a:spLocks noGrp="1"/>
          </p:cNvSpPr>
          <p:nvPr>
            <p:ph type="title"/>
          </p:nvPr>
        </p:nvSpPr>
        <p:spPr>
          <a:xfrm>
            <a:off x="1845642" y="595006"/>
            <a:ext cx="11029500" cy="10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Gill Sans"/>
              <a:buNone/>
            </a:pPr>
            <a:r>
              <a:rPr lang="ru-RU" sz="4000" b="1" i="1"/>
              <a:t>ВАЖЛИВІ ПОРАДИ БАТЬКАМ</a:t>
            </a:r>
            <a:endParaRPr sz="4000" b="1" i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5"/>
          <p:cNvSpPr txBox="1">
            <a:spLocks noGrp="1"/>
          </p:cNvSpPr>
          <p:nvPr>
            <p:ph type="body" idx="1"/>
          </p:nvPr>
        </p:nvSpPr>
        <p:spPr>
          <a:xfrm>
            <a:off x="581193" y="2180496"/>
            <a:ext cx="6734007" cy="3678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06000" lvl="0" indent="-306000" algn="l" rtl="0">
              <a:spcBef>
                <a:spcPts val="0"/>
              </a:spcBef>
              <a:spcAft>
                <a:spcPts val="0"/>
              </a:spcAft>
              <a:buSzPts val="4048"/>
              <a:buChar char="◼"/>
            </a:pPr>
            <a:r>
              <a:rPr lang="ru-RU" sz="4400">
                <a:solidFill>
                  <a:schemeClr val="dk1"/>
                </a:solidFill>
              </a:rPr>
              <a:t>Влаштовуйте цікаві ігри, зокрема, настільні, щоб діти не сумували і не нудьгували.</a:t>
            </a:r>
            <a:endParaRPr/>
          </a:p>
          <a:p>
            <a:pPr marL="306000" lvl="0" indent="-200844" algn="l" rtl="0">
              <a:spcBef>
                <a:spcPts val="960"/>
              </a:spcBef>
              <a:spcAft>
                <a:spcPts val="0"/>
              </a:spcAft>
              <a:buSzPts val="1656"/>
              <a:buNone/>
            </a:pPr>
            <a:endParaRPr/>
          </a:p>
        </p:txBody>
      </p:sp>
      <p:pic>
        <p:nvPicPr>
          <p:cNvPr id="266" name="Google Shape;266;p25" descr="Настільна гра – чудова розвага для сімейного дозвілля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81312" y="2505615"/>
            <a:ext cx="4529496" cy="3102705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25"/>
          <p:cNvSpPr txBox="1">
            <a:spLocks noGrp="1"/>
          </p:cNvSpPr>
          <p:nvPr>
            <p:ph type="title"/>
          </p:nvPr>
        </p:nvSpPr>
        <p:spPr>
          <a:xfrm>
            <a:off x="1845642" y="595006"/>
            <a:ext cx="11029500" cy="10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Gill Sans"/>
              <a:buNone/>
            </a:pPr>
            <a:r>
              <a:rPr lang="ru-RU" sz="4000" b="1" i="1"/>
              <a:t>ВАЖЛИВІ ПОРАДИ БАТЬКАМ</a:t>
            </a:r>
            <a:endParaRPr sz="4000" b="1" i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5"/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40"/>
              <a:buFont typeface="Arial"/>
              <a:buNone/>
            </a:pPr>
            <a:r>
              <a:rPr lang="ru-RU" sz="3240" b="1">
                <a:latin typeface="Arial"/>
                <a:ea typeface="Arial"/>
                <a:cs typeface="Arial"/>
                <a:sym typeface="Arial"/>
              </a:rPr>
              <a:t>ДИСТАНЦІЙНЕ НАВЧАННЯ: ВИКЛИК ДЛЯ БАТЬКІВ</a:t>
            </a:r>
            <a:endParaRPr sz="3240"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5"/>
          <p:cNvSpPr/>
          <p:nvPr/>
        </p:nvSpPr>
        <p:spPr>
          <a:xfrm>
            <a:off x="254000" y="2389000"/>
            <a:ext cx="6380480" cy="4031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242021"/>
              </a:buClr>
              <a:buSzPts val="3200"/>
              <a:buFont typeface="Arial"/>
              <a:buChar char="•"/>
            </a:pPr>
            <a:r>
              <a:rPr lang="ru-RU" sz="3200" b="1" i="1" u="none" strike="noStrike" cap="none">
                <a:solidFill>
                  <a:srgbClr val="242021"/>
                </a:solidFill>
                <a:latin typeface="PT Sans"/>
                <a:ea typeface="PT Sans"/>
                <a:cs typeface="PT Sans"/>
                <a:sym typeface="PT Sans"/>
              </a:rPr>
              <a:t>Багато завдань з усіх предметів. 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242021"/>
              </a:buClr>
              <a:buSzPts val="3200"/>
              <a:buFont typeface="Arial"/>
              <a:buChar char="•"/>
            </a:pPr>
            <a:r>
              <a:rPr lang="ru-RU" sz="3200" b="1" i="1" u="none" strike="noStrike" cap="none">
                <a:solidFill>
                  <a:srgbClr val="242021"/>
                </a:solidFill>
                <a:latin typeface="PT Sans"/>
                <a:ea typeface="PT Sans"/>
                <a:cs typeface="PT Sans"/>
                <a:sym typeface="PT Sans"/>
              </a:rPr>
              <a:t>Діти не хочуть робити завдання: </a:t>
            </a:r>
            <a:r>
              <a:rPr lang="ru-RU" sz="3200" b="1" i="1" u="none" strike="noStrike" cap="none">
                <a:solidFill>
                  <a:srgbClr val="C00000"/>
                </a:solidFill>
                <a:latin typeface="PT Sans"/>
                <a:ea typeface="PT Sans"/>
                <a:cs typeface="PT Sans"/>
                <a:sym typeface="PT Sans"/>
              </a:rPr>
              <a:t>деякі асоціюють карантин з канікулами, а деякі налякані ситуацією, що сталася.</a:t>
            </a:r>
            <a:endParaRPr/>
          </a:p>
          <a:p>
            <a:pPr marL="285750" marR="0" lvl="0" indent="-82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1" u="none" strike="noStrike" cap="none">
              <a:solidFill>
                <a:srgbClr val="24202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125" name="Google Shape;125;p5" descr="Дистанційне навчання. Досвід роботи наших педагогів. - ДНЗ №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00907" y="2389000"/>
            <a:ext cx="5660613" cy="3869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6"/>
          <p:cNvSpPr txBox="1">
            <a:spLocks noGrp="1"/>
          </p:cNvSpPr>
          <p:nvPr>
            <p:ph type="body" idx="1"/>
          </p:nvPr>
        </p:nvSpPr>
        <p:spPr>
          <a:xfrm>
            <a:off x="489753" y="2214880"/>
            <a:ext cx="8064968" cy="3678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06000" lvl="0" indent="-306000" algn="l" rtl="0">
              <a:spcBef>
                <a:spcPts val="0"/>
              </a:spcBef>
              <a:spcAft>
                <a:spcPts val="0"/>
              </a:spcAft>
              <a:buSzPts val="3680"/>
              <a:buChar char="◼"/>
            </a:pPr>
            <a:r>
              <a:rPr lang="ru-RU" sz="4000" dirty="0" err="1">
                <a:solidFill>
                  <a:schemeClr val="dk1"/>
                </a:solidFill>
              </a:rPr>
              <a:t>Пам’ятайте</a:t>
            </a:r>
            <a:r>
              <a:rPr lang="ru-RU" sz="4000" dirty="0">
                <a:solidFill>
                  <a:schemeClr val="dk1"/>
                </a:solidFill>
              </a:rPr>
              <a:t>, </a:t>
            </a:r>
            <a:r>
              <a:rPr lang="ru-RU" sz="4000" dirty="0" err="1">
                <a:solidFill>
                  <a:schemeClr val="dk1"/>
                </a:solidFill>
              </a:rPr>
              <a:t>що</a:t>
            </a:r>
            <a:r>
              <a:rPr lang="ru-RU" sz="4000" dirty="0">
                <a:solidFill>
                  <a:schemeClr val="dk1"/>
                </a:solidFill>
              </a:rPr>
              <a:t> </a:t>
            </a:r>
            <a:r>
              <a:rPr lang="ru-RU" sz="4000" dirty="0" err="1" smtClean="0">
                <a:solidFill>
                  <a:schemeClr val="dk1"/>
                </a:solidFill>
              </a:rPr>
              <a:t>вчителі</a:t>
            </a:r>
            <a:r>
              <a:rPr lang="ru-RU" sz="4000" dirty="0" smtClean="0">
                <a:solidFill>
                  <a:schemeClr val="dk1"/>
                </a:solidFill>
              </a:rPr>
              <a:t> </a:t>
            </a:r>
            <a:r>
              <a:rPr lang="ru-RU" sz="4000" dirty="0" err="1">
                <a:solidFill>
                  <a:schemeClr val="dk1"/>
                </a:solidFill>
              </a:rPr>
              <a:t>готові</a:t>
            </a:r>
            <a:r>
              <a:rPr lang="ru-RU" sz="4000" dirty="0">
                <a:solidFill>
                  <a:schemeClr val="dk1"/>
                </a:solidFill>
              </a:rPr>
              <a:t> </a:t>
            </a:r>
            <a:r>
              <a:rPr lang="ru-RU" sz="4000" dirty="0" err="1">
                <a:solidFill>
                  <a:schemeClr val="dk1"/>
                </a:solidFill>
              </a:rPr>
              <a:t>поспілкуватися</a:t>
            </a:r>
            <a:r>
              <a:rPr lang="ru-RU" sz="4000" dirty="0">
                <a:solidFill>
                  <a:schemeClr val="dk1"/>
                </a:solidFill>
              </a:rPr>
              <a:t> з вами та вашими </a:t>
            </a:r>
            <a:r>
              <a:rPr lang="ru-RU" sz="4000" dirty="0" err="1">
                <a:solidFill>
                  <a:schemeClr val="dk1"/>
                </a:solidFill>
              </a:rPr>
              <a:t>дітьми</a:t>
            </a:r>
            <a:r>
              <a:rPr lang="ru-RU" sz="4000" dirty="0">
                <a:solidFill>
                  <a:schemeClr val="dk1"/>
                </a:solidFill>
              </a:rPr>
              <a:t> в </a:t>
            </a:r>
            <a:r>
              <a:rPr lang="ru-RU" sz="4000" dirty="0" err="1">
                <a:solidFill>
                  <a:schemeClr val="dk1"/>
                </a:solidFill>
              </a:rPr>
              <a:t>різний</a:t>
            </a:r>
            <a:r>
              <a:rPr lang="ru-RU" sz="4000" dirty="0">
                <a:solidFill>
                  <a:schemeClr val="dk1"/>
                </a:solidFill>
              </a:rPr>
              <a:t> </a:t>
            </a:r>
            <a:r>
              <a:rPr lang="ru-RU" sz="4000" dirty="0" err="1">
                <a:solidFill>
                  <a:schemeClr val="dk1"/>
                </a:solidFill>
              </a:rPr>
              <a:t>спосіб</a:t>
            </a:r>
            <a:r>
              <a:rPr lang="ru-RU" sz="4000" dirty="0">
                <a:solidFill>
                  <a:schemeClr val="dk1"/>
                </a:solidFill>
              </a:rPr>
              <a:t>, </a:t>
            </a:r>
            <a:r>
              <a:rPr lang="ru-RU" sz="4000" dirty="0" err="1">
                <a:solidFill>
                  <a:schemeClr val="dk1"/>
                </a:solidFill>
              </a:rPr>
              <a:t>надати</a:t>
            </a:r>
            <a:r>
              <a:rPr lang="ru-RU" sz="4000" dirty="0">
                <a:solidFill>
                  <a:schemeClr val="dk1"/>
                </a:solidFill>
              </a:rPr>
              <a:t> </a:t>
            </a:r>
            <a:r>
              <a:rPr lang="ru-RU" sz="4000" dirty="0" err="1">
                <a:solidFill>
                  <a:schemeClr val="dk1"/>
                </a:solidFill>
              </a:rPr>
              <a:t>консультацію</a:t>
            </a:r>
            <a:r>
              <a:rPr lang="ru-RU" sz="4000" dirty="0">
                <a:solidFill>
                  <a:schemeClr val="dk1"/>
                </a:solidFill>
              </a:rPr>
              <a:t> </a:t>
            </a:r>
            <a:r>
              <a:rPr lang="ru-RU" sz="4000" dirty="0" err="1">
                <a:solidFill>
                  <a:schemeClr val="dk1"/>
                </a:solidFill>
              </a:rPr>
              <a:t>чи</a:t>
            </a:r>
            <a:r>
              <a:rPr lang="ru-RU" sz="4000" dirty="0">
                <a:solidFill>
                  <a:schemeClr val="dk1"/>
                </a:solidFill>
              </a:rPr>
              <a:t> </a:t>
            </a:r>
            <a:r>
              <a:rPr lang="ru-RU" sz="4000" dirty="0" err="1">
                <a:solidFill>
                  <a:schemeClr val="dk1"/>
                </a:solidFill>
              </a:rPr>
              <a:t>практичну</a:t>
            </a:r>
            <a:r>
              <a:rPr lang="ru-RU" sz="4000" dirty="0">
                <a:solidFill>
                  <a:schemeClr val="dk1"/>
                </a:solidFill>
              </a:rPr>
              <a:t> </a:t>
            </a:r>
            <a:r>
              <a:rPr lang="ru-RU" sz="4000" dirty="0" err="1">
                <a:solidFill>
                  <a:schemeClr val="dk1"/>
                </a:solidFill>
              </a:rPr>
              <a:t>допомогу</a:t>
            </a:r>
            <a:r>
              <a:rPr lang="ru-RU" sz="4000" dirty="0">
                <a:solidFill>
                  <a:schemeClr val="dk1"/>
                </a:solidFill>
              </a:rPr>
              <a:t>.</a:t>
            </a:r>
            <a:endParaRPr sz="4000" dirty="0">
              <a:solidFill>
                <a:schemeClr val="dk1"/>
              </a:solidFill>
            </a:endParaRPr>
          </a:p>
        </p:txBody>
      </p:sp>
      <p:pic>
        <p:nvPicPr>
          <p:cNvPr id="273" name="Google Shape;273;p26" descr="Методические рекомендации по ведению классных журналов 1-11 классов  общеобразовательных учреждений | Научно-методический центр развития  образования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14055" y="2214880"/>
            <a:ext cx="3153375" cy="4547967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26"/>
          <p:cNvSpPr txBox="1">
            <a:spLocks noGrp="1"/>
          </p:cNvSpPr>
          <p:nvPr>
            <p:ph type="title"/>
          </p:nvPr>
        </p:nvSpPr>
        <p:spPr>
          <a:xfrm>
            <a:off x="1845642" y="595006"/>
            <a:ext cx="11029500" cy="10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Gill Sans"/>
              <a:buNone/>
            </a:pPr>
            <a:r>
              <a:rPr lang="ru-RU" sz="4000" b="1" i="1"/>
              <a:t>ВАЖЛИВІ ПОРАДИ БАТЬКАМ</a:t>
            </a:r>
            <a:endParaRPr sz="4000" b="1" i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7"/>
          <p:cNvSpPr txBox="1">
            <a:spLocks noGrp="1"/>
          </p:cNvSpPr>
          <p:nvPr>
            <p:ph type="body" idx="1"/>
          </p:nvPr>
        </p:nvSpPr>
        <p:spPr>
          <a:xfrm>
            <a:off x="581193" y="2180496"/>
            <a:ext cx="8491687" cy="4464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06000" lvl="0" indent="-306000" algn="l" rtl="0">
              <a:spcBef>
                <a:spcPts val="0"/>
              </a:spcBef>
              <a:spcAft>
                <a:spcPts val="0"/>
              </a:spcAft>
              <a:buSzPts val="3680"/>
              <a:buChar char="◼"/>
            </a:pPr>
            <a:r>
              <a:rPr lang="ru-RU" sz="4000">
                <a:solidFill>
                  <a:srgbClr val="242021"/>
                </a:solidFill>
                <a:latin typeface="PT Sans"/>
                <a:ea typeface="PT Sans"/>
                <a:cs typeface="PT Sans"/>
                <a:sym typeface="PT Sans"/>
              </a:rPr>
              <a:t>Головне пам’ятати, </a:t>
            </a:r>
            <a:r>
              <a:rPr lang="ru-RU" sz="4000">
                <a:solidFill>
                  <a:srgbClr val="C00000"/>
                </a:solidFill>
                <a:latin typeface="PT Sans"/>
                <a:ea typeface="PT Sans"/>
                <a:cs typeface="PT Sans"/>
                <a:sym typeface="PT Sans"/>
              </a:rPr>
              <a:t>що саме сім‘я закладає модель поведінки дитини на все життя. </a:t>
            </a:r>
            <a:r>
              <a:rPr lang="ru-RU" sz="4000">
                <a:solidFill>
                  <a:srgbClr val="242021"/>
                </a:solidFill>
                <a:latin typeface="PT Sans"/>
                <a:ea typeface="PT Sans"/>
                <a:cs typeface="PT Sans"/>
                <a:sym typeface="PT Sans"/>
              </a:rPr>
              <a:t>Вірус мине, карантин завершиться. Школу теж дитина колись закінчить. Але спогади, емоції і відчуття залишаться з нашими дітьми!</a:t>
            </a:r>
            <a:endParaRPr/>
          </a:p>
          <a:p>
            <a:pPr marL="306000" lvl="0" indent="-200844" algn="l" rtl="0">
              <a:spcBef>
                <a:spcPts val="960"/>
              </a:spcBef>
              <a:spcAft>
                <a:spcPts val="0"/>
              </a:spcAft>
              <a:buSzPts val="1656"/>
              <a:buNone/>
            </a:pPr>
            <a:endParaRPr/>
          </a:p>
        </p:txBody>
      </p:sp>
      <p:pic>
        <p:nvPicPr>
          <p:cNvPr id="280" name="Google Shape;280;p27" descr="Счастливый милый маленький ребенок девочка выпускник школы | Премиум векторы"/>
          <p:cNvPicPr preferRelativeResize="0"/>
          <p:nvPr/>
        </p:nvPicPr>
        <p:blipFill rotWithShape="1">
          <a:blip r:embed="rId3">
            <a:alphaModFix/>
          </a:blip>
          <a:srcRect l="18480" r="23194"/>
          <a:stretch/>
        </p:blipFill>
        <p:spPr>
          <a:xfrm>
            <a:off x="8925560" y="3143250"/>
            <a:ext cx="2042160" cy="3501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27" descr="Счастливый милый маленький ребенок девочка выпускник школы | Премиум векторы"/>
          <p:cNvPicPr preferRelativeResize="0"/>
          <p:nvPr/>
        </p:nvPicPr>
        <p:blipFill rotWithShape="1">
          <a:blip r:embed="rId4">
            <a:alphaModFix/>
          </a:blip>
          <a:srcRect l="19542" t="8050" r="22013" b="8284"/>
          <a:stretch/>
        </p:blipFill>
        <p:spPr>
          <a:xfrm>
            <a:off x="9966960" y="513066"/>
            <a:ext cx="2001520" cy="2865150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27"/>
          <p:cNvSpPr txBox="1">
            <a:spLocks noGrp="1"/>
          </p:cNvSpPr>
          <p:nvPr>
            <p:ph type="title"/>
          </p:nvPr>
        </p:nvSpPr>
        <p:spPr>
          <a:xfrm>
            <a:off x="1845642" y="595006"/>
            <a:ext cx="11029500" cy="10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Gill Sans"/>
              <a:buNone/>
            </a:pPr>
            <a:r>
              <a:rPr lang="ru-RU" sz="4000" b="1" i="1"/>
              <a:t>ВАЖЛИВІ ПОРАДИ БАТЬКАМ</a:t>
            </a:r>
            <a:endParaRPr sz="4000" b="1" i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"/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T Sans"/>
              <a:buNone/>
            </a:pPr>
            <a:r>
              <a:rPr lang="ru-RU" b="1">
                <a:latin typeface="PT Sans"/>
                <a:ea typeface="PT Sans"/>
                <a:cs typeface="PT Sans"/>
                <a:sym typeface="PT Sans"/>
              </a:rPr>
              <a:t>ПРОБЛЕМА В ТОМУ, ЩО МИ НЕ ПРИВЧИЛИ НАШИХ ДІТЕЙ ДО САМОСТІЙНОГО НАВЧАННЯ.</a:t>
            </a:r>
            <a:endParaRPr b="1"/>
          </a:p>
        </p:txBody>
      </p:sp>
      <p:sp>
        <p:nvSpPr>
          <p:cNvPr id="131" name="Google Shape;131;p6"/>
          <p:cNvSpPr txBox="1">
            <a:spLocks noGrp="1"/>
          </p:cNvSpPr>
          <p:nvPr>
            <p:ph type="body" idx="1"/>
          </p:nvPr>
        </p:nvSpPr>
        <p:spPr>
          <a:xfrm>
            <a:off x="436875" y="2228850"/>
            <a:ext cx="8575200" cy="42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06000" lvl="0" indent="-306000" algn="l" rtl="0">
              <a:spcBef>
                <a:spcPts val="0"/>
              </a:spcBef>
              <a:spcAft>
                <a:spcPts val="0"/>
              </a:spcAft>
              <a:buSzPts val="2944"/>
              <a:buChar char="◼"/>
            </a:pPr>
            <a:r>
              <a:rPr lang="ru-RU" sz="3200" b="1" u="sng">
                <a:solidFill>
                  <a:srgbClr val="C00000"/>
                </a:solidFill>
                <a:latin typeface="PT Sans"/>
                <a:ea typeface="PT Sans"/>
                <a:cs typeface="PT Sans"/>
                <a:sym typeface="PT Sans"/>
              </a:rPr>
              <a:t>Ми всі виявилися не готові: </a:t>
            </a:r>
            <a:endParaRPr sz="3200" b="1" u="sng">
              <a:solidFill>
                <a:srgbClr val="C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306000" lvl="0" indent="-306000" algn="l" rtl="0">
              <a:spcBef>
                <a:spcPts val="1240"/>
              </a:spcBef>
              <a:spcAft>
                <a:spcPts val="0"/>
              </a:spcAft>
              <a:buSzPts val="2944"/>
              <a:buChar char="◼"/>
            </a:pPr>
            <a:r>
              <a:rPr lang="ru-RU" sz="32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діти, які звикли до того, що до школи просто потрібно ходити;</a:t>
            </a:r>
            <a:endParaRPr/>
          </a:p>
          <a:p>
            <a:pPr marL="306000" lvl="0" indent="-306000" algn="l" rtl="0">
              <a:spcBef>
                <a:spcPts val="1240"/>
              </a:spcBef>
              <a:spcAft>
                <a:spcPts val="0"/>
              </a:spcAft>
              <a:buSzPts val="2944"/>
              <a:buChar char="◼"/>
            </a:pPr>
            <a:r>
              <a:rPr lang="ru-RU" sz="32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 батьки, перекладаючи всю відповідальність на школу;</a:t>
            </a:r>
            <a:endParaRPr sz="3200">
              <a:solidFill>
                <a:schemeClr val="dk1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306000" lvl="0" indent="-306000" algn="l" rtl="0">
              <a:spcBef>
                <a:spcPts val="1240"/>
              </a:spcBef>
              <a:spcAft>
                <a:spcPts val="0"/>
              </a:spcAft>
              <a:buSzPts val="2944"/>
              <a:buChar char="◼"/>
            </a:pPr>
            <a:r>
              <a:rPr lang="ru-RU" sz="32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 сама школа, коли напрацьовані роками матеріали доводиться переробляти у інший формат, а  вчителі опановують різні навчальні платформи для взаємодії з учнями</a:t>
            </a:r>
            <a:endParaRPr sz="3200">
              <a:solidFill>
                <a:schemeClr val="dk1"/>
              </a:solidFill>
            </a:endParaRPr>
          </a:p>
        </p:txBody>
      </p:sp>
      <p:pic>
        <p:nvPicPr>
          <p:cNvPr id="132" name="Google Shape;132;p6" descr="Инструкции обучение, вебинары, советы из мира PROZORRO - e-tender.u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29675" y="2228850"/>
            <a:ext cx="3362325" cy="4210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7"/>
          <p:cNvSpPr txBox="1">
            <a:spLocks noGrp="1"/>
          </p:cNvSpPr>
          <p:nvPr>
            <p:ph type="title"/>
          </p:nvPr>
        </p:nvSpPr>
        <p:spPr>
          <a:xfrm>
            <a:off x="4084321" y="601689"/>
            <a:ext cx="11029616" cy="10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 Black"/>
              <a:buNone/>
            </a:pPr>
            <a:r>
              <a:rPr lang="ru-RU" sz="4800" b="1">
                <a:latin typeface="Arial Black"/>
                <a:ea typeface="Arial Black"/>
                <a:cs typeface="Arial Black"/>
                <a:sym typeface="Arial Black"/>
              </a:rPr>
              <a:t>СПІВПРАЦЯ</a:t>
            </a:r>
            <a:endParaRPr sz="4800" b="1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38" name="Google Shape;138;p7"/>
          <p:cNvSpPr/>
          <p:nvPr/>
        </p:nvSpPr>
        <p:spPr>
          <a:xfrm>
            <a:off x="3606800" y="2114961"/>
            <a:ext cx="4805680" cy="3488784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22225" cap="rnd" cmpd="sng">
            <a:solidFill>
              <a:srgbClr val="12244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39" name="Google Shape;139;p7"/>
          <p:cNvSpPr/>
          <p:nvPr/>
        </p:nvSpPr>
        <p:spPr>
          <a:xfrm rot="-3430651">
            <a:off x="2480859" y="2956325"/>
            <a:ext cx="337945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БАТЬКИ</a:t>
            </a:r>
            <a:endParaRPr sz="54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40" name="Google Shape;140;p7"/>
          <p:cNvSpPr/>
          <p:nvPr/>
        </p:nvSpPr>
        <p:spPr>
          <a:xfrm rot="3202253">
            <a:off x="6195353" y="3116686"/>
            <a:ext cx="3682418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ВЧИТЕЛІ</a:t>
            </a:r>
            <a:endParaRPr sz="54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41" name="Google Shape;141;p7"/>
          <p:cNvSpPr/>
          <p:nvPr/>
        </p:nvSpPr>
        <p:spPr>
          <a:xfrm>
            <a:off x="4983557" y="5621045"/>
            <a:ext cx="205216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УЧНІ</a:t>
            </a:r>
            <a:endParaRPr sz="54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42" name="Google Shape;142;p7"/>
          <p:cNvSpPr/>
          <p:nvPr/>
        </p:nvSpPr>
        <p:spPr>
          <a:xfrm>
            <a:off x="4723069" y="3955048"/>
            <a:ext cx="257314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b="1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УСПІХ</a:t>
            </a:r>
            <a:endParaRPr sz="5400" b="1" i="0" u="none" strike="noStrike" cap="non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8"/>
          <p:cNvSpPr txBox="1">
            <a:spLocks noGrp="1"/>
          </p:cNvSpPr>
          <p:nvPr>
            <p:ph type="title"/>
          </p:nvPr>
        </p:nvSpPr>
        <p:spPr>
          <a:xfrm>
            <a:off x="841278" y="539596"/>
            <a:ext cx="11029616" cy="10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20"/>
              <a:buFont typeface="Arial Black"/>
              <a:buNone/>
            </a:pPr>
            <a:r>
              <a:rPr lang="ru-RU" sz="4320" i="1">
                <a:latin typeface="Arial Black"/>
                <a:ea typeface="Arial Black"/>
                <a:cs typeface="Arial Black"/>
                <a:sym typeface="Arial Black"/>
              </a:rPr>
              <a:t>ЯК ПРАВИЛЬНО ОРГАНІЗУВАТИ?</a:t>
            </a:r>
            <a:endParaRPr sz="4320" i="1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48" name="Google Shape;148;p8"/>
          <p:cNvSpPr/>
          <p:nvPr/>
        </p:nvSpPr>
        <p:spPr>
          <a:xfrm>
            <a:off x="703112" y="1910080"/>
            <a:ext cx="8432800" cy="5078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i="0" u="none" strike="noStrike" cap="none">
                <a:solidFill>
                  <a:srgbClr val="333333"/>
                </a:solidFill>
                <a:latin typeface="PT Sans"/>
                <a:ea typeface="PT Sans"/>
                <a:cs typeface="PT Sans"/>
                <a:sym typeface="PT Sans"/>
              </a:rPr>
              <a:t>Батьки мають усвідомлювати, що </a:t>
            </a:r>
            <a:r>
              <a:rPr lang="ru-RU" sz="3600" b="1" i="1" u="none" strike="noStrike" cap="none">
                <a:solidFill>
                  <a:srgbClr val="C00000"/>
                </a:solidFill>
                <a:latin typeface="PT Sans"/>
                <a:ea typeface="PT Sans"/>
                <a:cs typeface="PT Sans"/>
                <a:sym typeface="PT Sans"/>
              </a:rPr>
              <a:t>саме від них залежить психічний стан дитини та організація навчання вдома.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i="0">
                <a:solidFill>
                  <a:srgbClr val="333333"/>
                </a:solidFill>
                <a:latin typeface="PT Sans"/>
                <a:ea typeface="PT Sans"/>
                <a:cs typeface="PT Sans"/>
                <a:sym typeface="PT Sans"/>
              </a:rPr>
              <a:t>Такий процес є трьохстороннім: дитина-школа-батьки й складається з кількох етапів: </a:t>
            </a:r>
            <a:r>
              <a:rPr lang="ru-RU" sz="3600" b="1" i="0">
                <a:solidFill>
                  <a:srgbClr val="C00000"/>
                </a:solidFill>
                <a:latin typeface="PT Sans"/>
                <a:ea typeface="PT Sans"/>
                <a:cs typeface="PT Sans"/>
                <a:sym typeface="PT Sans"/>
              </a:rPr>
              <a:t>планування, мотивація і моніторинг.</a:t>
            </a:r>
            <a:endParaRPr sz="3600" b="1">
              <a:solidFill>
                <a:srgbClr val="C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49" name="Google Shape;149;p8" descr="Дистанційне навчання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22550" y="3108050"/>
            <a:ext cx="2848349" cy="3445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9"/>
          <p:cNvSpPr txBox="1">
            <a:spLocks noGrp="1"/>
          </p:cNvSpPr>
          <p:nvPr>
            <p:ph type="title"/>
          </p:nvPr>
        </p:nvSpPr>
        <p:spPr>
          <a:xfrm>
            <a:off x="2582712" y="633078"/>
            <a:ext cx="11029616" cy="10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 Black"/>
              <a:buNone/>
            </a:pPr>
            <a:r>
              <a:rPr lang="ru-RU" sz="5400" b="1" i="1">
                <a:latin typeface="Arial Black"/>
                <a:ea typeface="Arial Black"/>
                <a:cs typeface="Arial Black"/>
                <a:sym typeface="Arial Black"/>
              </a:rPr>
              <a:t>1. ПЛАНУВАННЯ</a:t>
            </a:r>
            <a:endParaRPr sz="5400" b="1" i="1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55" name="Google Shape;155;p9"/>
          <p:cNvSpPr/>
          <p:nvPr/>
        </p:nvSpPr>
        <p:spPr>
          <a:xfrm>
            <a:off x="254000" y="1883668"/>
            <a:ext cx="7074535" cy="3539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sz="2800" b="1" i="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передбачає</a:t>
            </a:r>
            <a:r>
              <a:rPr lang="ru-RU" sz="2800" b="1" i="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ru-RU" sz="2800" b="1" i="0" dirty="0" err="1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необхідність</a:t>
            </a:r>
            <a:r>
              <a:rPr lang="ru-RU" sz="2800" b="1" i="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ru-RU" sz="2800" b="1" i="0" dirty="0" err="1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дотримання</a:t>
            </a:r>
            <a:r>
              <a:rPr lang="ru-RU" sz="2800" b="1" i="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ru-RU" sz="2800" b="1" i="0" dirty="0" err="1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розкладу</a:t>
            </a:r>
            <a:r>
              <a:rPr lang="ru-RU" sz="2800" i="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, </a:t>
            </a:r>
            <a:endParaRPr dirty="0"/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sz="2800" b="1" i="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прибрати</a:t>
            </a:r>
            <a:r>
              <a:rPr lang="ru-RU" sz="2800" b="1" i="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ru-RU" sz="2800" b="1" i="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зайві</a:t>
            </a:r>
            <a:r>
              <a:rPr lang="ru-RU" sz="2800" b="1" i="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ru-RU" sz="2800" b="1" i="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предмети</a:t>
            </a:r>
            <a:r>
              <a:rPr lang="ru-RU" sz="2800" b="1" i="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й </a:t>
            </a:r>
            <a:r>
              <a:rPr lang="ru-RU" sz="2800" b="1" i="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фактори</a:t>
            </a:r>
            <a:r>
              <a:rPr lang="ru-RU" sz="2800" b="1" i="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,</a:t>
            </a:r>
            <a:endParaRPr dirty="0"/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sz="2800" b="1" i="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ru-RU" sz="2800" b="1" i="0" dirty="0" err="1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запланувати</a:t>
            </a:r>
            <a:r>
              <a:rPr lang="ru-RU" sz="2800" b="1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ru-RU" sz="2800" b="1" i="0" dirty="0" err="1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достатній</a:t>
            </a:r>
            <a:r>
              <a:rPr lang="ru-RU" sz="2800" b="1" i="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ru-RU" sz="2800" b="1" i="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час на </a:t>
            </a:r>
            <a:r>
              <a:rPr lang="ru-RU" sz="2800" b="1" i="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відпочинок</a:t>
            </a:r>
            <a:r>
              <a:rPr lang="ru-RU" sz="2800" b="1" i="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, </a:t>
            </a:r>
            <a:endParaRPr dirty="0"/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sz="2800" b="1" i="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забезпечити</a:t>
            </a:r>
            <a:r>
              <a:rPr lang="ru-RU" sz="2800" b="1" i="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ru-RU" sz="2800" b="1" i="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якісний</a:t>
            </a:r>
            <a:r>
              <a:rPr lang="ru-RU" sz="2800" b="1" i="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ru-RU" sz="2800" b="1" i="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інтернет</a:t>
            </a:r>
            <a:r>
              <a:rPr lang="ru-RU" sz="2800" b="1" i="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ru-RU" sz="2800" i="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(за </a:t>
            </a:r>
            <a:r>
              <a:rPr lang="ru-RU" sz="2800" i="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відсутності</a:t>
            </a:r>
            <a:r>
              <a:rPr lang="ru-RU" sz="2800" i="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ru-RU" sz="2800" i="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високої</a:t>
            </a:r>
            <a:r>
              <a:rPr lang="ru-RU" sz="2800" i="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ru-RU" sz="2800" i="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якості</a:t>
            </a:r>
            <a:r>
              <a:rPr lang="ru-RU" sz="2800" i="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ru-RU" sz="2800" i="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продумати</a:t>
            </a:r>
            <a:r>
              <a:rPr lang="ru-RU" sz="2800" i="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ru-RU" sz="2800" i="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альтернативні</a:t>
            </a:r>
            <a:r>
              <a:rPr lang="ru-RU" sz="2800" i="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ru-RU" sz="2800" i="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варіанти</a:t>
            </a:r>
            <a:r>
              <a:rPr lang="ru-RU" sz="2800" i="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).</a:t>
            </a:r>
            <a:endParaRPr sz="2800" i="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56" name="Google Shape;156;p9" descr="Помилки в плануванні виробництва продукції - Quantum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28535" y="2357249"/>
            <a:ext cx="4698094" cy="3891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0"/>
          <p:cNvSpPr txBox="1">
            <a:spLocks noGrp="1"/>
          </p:cNvSpPr>
          <p:nvPr>
            <p:ph type="title"/>
          </p:nvPr>
        </p:nvSpPr>
        <p:spPr>
          <a:xfrm>
            <a:off x="3070392" y="732636"/>
            <a:ext cx="11029616" cy="10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 Black"/>
              <a:buNone/>
            </a:pPr>
            <a:r>
              <a:rPr lang="ru-RU" sz="5400" b="1" i="1">
                <a:latin typeface="Arial Black"/>
                <a:ea typeface="Arial Black"/>
                <a:cs typeface="Arial Black"/>
                <a:sym typeface="Arial Black"/>
              </a:rPr>
              <a:t>2. МОТИВАЦІЯ</a:t>
            </a:r>
            <a:endParaRPr sz="5400" b="1" i="1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62" name="Google Shape;162;p10"/>
          <p:cNvSpPr/>
          <p:nvPr/>
        </p:nvSpPr>
        <p:spPr>
          <a:xfrm>
            <a:off x="508000" y="1936656"/>
            <a:ext cx="6898640" cy="4154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-279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lang="ru-RU" sz="4400" b="0" i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По-перше, варто говорити з дитиною, пояснити ситуацію, що склалася, пообіцяти повну підтримку.</a:t>
            </a:r>
            <a:endParaRPr/>
          </a:p>
          <a:p>
            <a:pPr marL="0" marR="0" lvl="0" indent="-27940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Arial"/>
              <a:buChar char="•"/>
            </a:pPr>
            <a:r>
              <a:rPr lang="ru-RU" sz="4400" b="1">
                <a:solidFill>
                  <a:srgbClr val="C00000"/>
                </a:solidFill>
                <a:latin typeface="Corbel"/>
                <a:ea typeface="Corbel"/>
                <a:cs typeface="Corbel"/>
                <a:sym typeface="Corbel"/>
              </a:rPr>
              <a:t>ПІДТРИМКА</a:t>
            </a:r>
            <a:r>
              <a:rPr lang="ru-RU" sz="4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-це відчуття захищенності та безпеки</a:t>
            </a:r>
            <a:endParaRPr sz="4400" b="0" i="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63" name="Google Shape;163;p10" descr="Соціальний супровід сімей та осіб, які опинилися у складних життєвих  обставинах - Каталог статей - Знам'янська міська рада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77761" y="2012468"/>
            <a:ext cx="4263390" cy="4694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1"/>
          <p:cNvSpPr/>
          <p:nvPr/>
        </p:nvSpPr>
        <p:spPr>
          <a:xfrm>
            <a:off x="508000" y="1936656"/>
            <a:ext cx="7559040" cy="4524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ru-RU" sz="3600" b="0" i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По-друге, необхідно домовитися про те, що </a:t>
            </a:r>
            <a:r>
              <a:rPr lang="ru-RU" sz="3600" b="1" i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навчання в карантин це експеримент. Для всіх</a:t>
            </a:r>
            <a:r>
              <a:rPr lang="ru-RU" sz="36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!</a:t>
            </a:r>
            <a:endParaRPr/>
          </a:p>
          <a:p>
            <a:pPr marL="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ru-RU" sz="3600" b="1" i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ru-RU" sz="3600" b="0" i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Тому можна пробувати </a:t>
            </a:r>
            <a:r>
              <a:rPr lang="ru-RU" sz="3600" b="1" i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щось нове</a:t>
            </a:r>
            <a:r>
              <a:rPr lang="ru-RU" sz="3600" b="0" i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, наприклад, не обов’язково читати підручник, сидячи й склавши руки за столом.</a:t>
            </a:r>
            <a:endParaRPr/>
          </a:p>
          <a:p>
            <a:pPr marL="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ru-RU" sz="3600" b="0" i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ru-RU" sz="3600" b="1" i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Більше свободи і творчості! </a:t>
            </a:r>
            <a:endParaRPr/>
          </a:p>
        </p:txBody>
      </p:sp>
      <p:pic>
        <p:nvPicPr>
          <p:cNvPr id="169" name="Google Shape;169;p11" descr="книги в библиотеке, лестница, обучение, очки PNG и PSD-файл пнг для  бесплатной загрузки"/>
          <p:cNvPicPr preferRelativeResize="0"/>
          <p:nvPr/>
        </p:nvPicPr>
        <p:blipFill rotWithShape="1">
          <a:blip r:embed="rId3">
            <a:alphaModFix/>
          </a:blip>
          <a:srcRect b="6191"/>
          <a:stretch/>
        </p:blipFill>
        <p:spPr>
          <a:xfrm>
            <a:off x="8208175" y="1993925"/>
            <a:ext cx="3781226" cy="446705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11"/>
          <p:cNvSpPr txBox="1">
            <a:spLocks noGrp="1"/>
          </p:cNvSpPr>
          <p:nvPr>
            <p:ph type="title"/>
          </p:nvPr>
        </p:nvSpPr>
        <p:spPr>
          <a:xfrm>
            <a:off x="3080552" y="732636"/>
            <a:ext cx="11029616" cy="10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 Black"/>
              <a:buNone/>
            </a:pPr>
            <a:r>
              <a:rPr lang="ru-RU" sz="5400" b="1" i="1">
                <a:latin typeface="Arial Black"/>
                <a:ea typeface="Arial Black"/>
                <a:cs typeface="Arial Black"/>
                <a:sym typeface="Arial Black"/>
              </a:rPr>
              <a:t>2. МОТИВАЦІЯ</a:t>
            </a:r>
            <a:endParaRPr sz="5400" b="1" i="1"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2"/>
          <p:cNvSpPr/>
          <p:nvPr/>
        </p:nvSpPr>
        <p:spPr>
          <a:xfrm>
            <a:off x="508000" y="1936656"/>
            <a:ext cx="7467600" cy="4524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ru-RU" sz="3600" b="0" i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По-третє, потрібно власним прикладом демонструвати свідомий стиль життя. </a:t>
            </a:r>
            <a:endParaRPr/>
          </a:p>
          <a:p>
            <a:pPr marL="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ru-RU" sz="3600" b="0" i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Якщо батьки спокійні, організовані, роблять все можливе для свого організму, своєї сім‘ї і громади все, що можуть, – в такій сім‘ї дитина ніколи не буде осторонь.</a:t>
            </a:r>
            <a:endParaRPr sz="3600" b="0" i="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6" name="Google Shape;176;p12"/>
          <p:cNvSpPr txBox="1"/>
          <p:nvPr/>
        </p:nvSpPr>
        <p:spPr>
          <a:xfrm>
            <a:off x="2663992" y="651356"/>
            <a:ext cx="11029616" cy="10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 Black"/>
              <a:buNone/>
            </a:pPr>
            <a:r>
              <a:rPr lang="ru-RU" sz="5400" b="1" i="1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2. МОТИВАЦІЯ</a:t>
            </a:r>
            <a:endParaRPr sz="5400" b="1" i="1" cap="non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77" name="Google Shape;177;p12" descr="Батькам. Верховинобистрянська ЗОШ І-ІІ ступенів"/>
          <p:cNvPicPr preferRelativeResize="0"/>
          <p:nvPr/>
        </p:nvPicPr>
        <p:blipFill rotWithShape="1">
          <a:blip r:embed="rId3">
            <a:alphaModFix/>
          </a:blip>
          <a:srcRect b="7753"/>
          <a:stretch/>
        </p:blipFill>
        <p:spPr>
          <a:xfrm>
            <a:off x="7975600" y="2357120"/>
            <a:ext cx="4123504" cy="3779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Дивиденд">
  <a:themeElements>
    <a:clrScheme name="Дивиденд">
      <a:dk1>
        <a:srgbClr val="000000"/>
      </a:dk1>
      <a:lt1>
        <a:srgbClr val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702</Words>
  <Application>Microsoft Office PowerPoint</Application>
  <PresentationFormat>Широкоэкранный</PresentationFormat>
  <Paragraphs>67</Paragraphs>
  <Slides>21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PT Sans</vt:lpstr>
      <vt:lpstr>Gill Sans</vt:lpstr>
      <vt:lpstr>Corbel</vt:lpstr>
      <vt:lpstr>Noto Sans Symbols</vt:lpstr>
      <vt:lpstr>Arial Black</vt:lpstr>
      <vt:lpstr>Дивиденд</vt:lpstr>
      <vt:lpstr>ДИСТАНЦІЙНА ОСВІТА НЕ МОЖЕ ЗАМІНИТИ ОЧНОГО НАВЧАННЯ</vt:lpstr>
      <vt:lpstr>ДИСТАНЦІЙНЕ НАВЧАННЯ: ВИКЛИК ДЛЯ БАТЬКІВ</vt:lpstr>
      <vt:lpstr>ПРОБЛЕМА В ТОМУ, ЩО МИ НЕ ПРИВЧИЛИ НАШИХ ДІТЕЙ ДО САМОСТІЙНОГО НАВЧАННЯ.</vt:lpstr>
      <vt:lpstr>СПІВПРАЦЯ</vt:lpstr>
      <vt:lpstr>ЯК ПРАВИЛЬНО ОРГАНІЗУВАТИ?</vt:lpstr>
      <vt:lpstr>1. ПЛАНУВАННЯ</vt:lpstr>
      <vt:lpstr>2. МОТИВАЦІЯ</vt:lpstr>
      <vt:lpstr>2. МОТИВАЦІЯ</vt:lpstr>
      <vt:lpstr>Презентация PowerPoint</vt:lpstr>
      <vt:lpstr>3. МОНІТОРИНГ</vt:lpstr>
      <vt:lpstr>Презентация PowerPoint</vt:lpstr>
      <vt:lpstr>ВАЖЛИВІ ПОРАДИ БАТЬКАМ</vt:lpstr>
      <vt:lpstr>ВАЖЛИВІ ПОРАДИ БАТЬКАМ</vt:lpstr>
      <vt:lpstr>ВАЖЛИВІ ПОРАДИ БАТЬКАМ</vt:lpstr>
      <vt:lpstr>ВАЖЛИВІ ПОРАДИ БАТЬКАМ</vt:lpstr>
      <vt:lpstr>ВАЖЛИВІ ПОРАДИ БАТЬКАМ</vt:lpstr>
      <vt:lpstr>ВАЖЛИВІ ПОРАДИ БАТЬКАМ</vt:lpstr>
      <vt:lpstr>ВАЖЛИВІ ПОРАДИ БАТЬКАМ</vt:lpstr>
      <vt:lpstr>ВАЖЛИВІ ПОРАДИ БАТЬКАМ</vt:lpstr>
      <vt:lpstr>ВАЖЛИВІ ПОРАДИ БАТЬКАМ</vt:lpstr>
      <vt:lpstr>ВАЖЛИВІ ПОРАДИ БАТЬКАМ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БАТЬКІВСЬКІ ЗБОРИ</dc:title>
  <dc:creator>User</dc:creator>
  <cp:lastModifiedBy>Пользователь Windows</cp:lastModifiedBy>
  <cp:revision>3</cp:revision>
  <dcterms:created xsi:type="dcterms:W3CDTF">2020-11-12T18:45:24Z</dcterms:created>
  <dcterms:modified xsi:type="dcterms:W3CDTF">2021-04-11T10:19:03Z</dcterms:modified>
</cp:coreProperties>
</file>