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handoutMasterIdLst>
    <p:handoutMasterId r:id="rId20"/>
  </p:handoutMasterIdLst>
  <p:sldIdLst>
    <p:sldId id="256" r:id="rId2"/>
    <p:sldId id="303" r:id="rId3"/>
    <p:sldId id="323" r:id="rId4"/>
    <p:sldId id="280" r:id="rId5"/>
    <p:sldId id="329" r:id="rId6"/>
    <p:sldId id="327" r:id="rId7"/>
    <p:sldId id="328" r:id="rId8"/>
    <p:sldId id="330" r:id="rId9"/>
    <p:sldId id="331" r:id="rId10"/>
    <p:sldId id="308" r:id="rId11"/>
    <p:sldId id="284" r:id="rId12"/>
    <p:sldId id="300" r:id="rId13"/>
    <p:sldId id="311" r:id="rId14"/>
    <p:sldId id="275" r:id="rId15"/>
    <p:sldId id="326" r:id="rId16"/>
    <p:sldId id="313" r:id="rId17"/>
    <p:sldId id="320" r:id="rId18"/>
    <p:sldId id="31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684BE3"/>
    <a:srgbClr val="7053DB"/>
    <a:srgbClr val="673DCF"/>
    <a:srgbClr val="D8690E"/>
    <a:srgbClr val="F07510"/>
    <a:srgbClr val="026974"/>
    <a:srgbClr val="CC00CC"/>
    <a:srgbClr val="AE000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4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1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12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47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10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11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18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3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74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8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118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01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31.01.2021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8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5.wdp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kyivtest.org.u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-147496" y="1317779"/>
            <a:ext cx="4556520" cy="2702257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uk-U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Century Schoolbook" panose="02040604050505020304" pitchFamily="18" charset="0"/>
              </a:rPr>
              <a:t> </a:t>
            </a:r>
            <a:r>
              <a:rPr lang="uk-UA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Century Schoolbook" panose="02040604050505020304" pitchFamily="18" charset="0"/>
              </a:rPr>
              <a:t>ЗОВНІШНЄ НЕЗАЛЕЖНЕ </a:t>
            </a:r>
            <a:r>
              <a:rPr lang="uk-UA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Century Schoolbook" panose="02040604050505020304" pitchFamily="18" charset="0"/>
              </a:rPr>
              <a:t>ОЦІНЮВАННЯ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74" y="244790"/>
            <a:ext cx="1774090" cy="107298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823688" y="2657480"/>
            <a:ext cx="19543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Century Schoolbook" panose="02040604050505020304" pitchFamily="18" charset="0"/>
              </a:rPr>
              <a:t>2021</a:t>
            </a:r>
            <a:endParaRPr lang="uk-UA" sz="60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14219"/>
          <a:stretch/>
        </p:blipFill>
        <p:spPr>
          <a:xfrm>
            <a:off x="573206" y="4443539"/>
            <a:ext cx="3568233" cy="222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779" y="2008721"/>
            <a:ext cx="3609759" cy="467020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781" y="408150"/>
            <a:ext cx="1486439" cy="899015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3741217" y="279870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круглений прямокутник 21"/>
          <p:cNvSpPr/>
          <p:nvPr/>
        </p:nvSpPr>
        <p:spPr>
          <a:xfrm>
            <a:off x="6653297" y="4529874"/>
            <a:ext cx="1436638" cy="48751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Округлений прямокутник 22"/>
          <p:cNvSpPr/>
          <p:nvPr/>
        </p:nvSpPr>
        <p:spPr>
          <a:xfrm>
            <a:off x="6695432" y="3729034"/>
            <a:ext cx="2261255" cy="64227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6983546" y="2931591"/>
            <a:ext cx="2093036" cy="45590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Округлений прямокутник 24"/>
          <p:cNvSpPr/>
          <p:nvPr/>
        </p:nvSpPr>
        <p:spPr>
          <a:xfrm>
            <a:off x="7520049" y="2186472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7170453" y="2252950"/>
            <a:ext cx="2135830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Прізвище, ім</a:t>
            </a:r>
            <a:r>
              <a:rPr lang="en-US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’</a:t>
            </a:r>
            <a:r>
              <a:rPr lang="ru-RU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я, по батьков</a:t>
            </a:r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і</a:t>
            </a:r>
          </a:p>
        </p:txBody>
      </p:sp>
      <p:sp>
        <p:nvSpPr>
          <p:cNvPr id="27" name="Прямокутник 26"/>
          <p:cNvSpPr/>
          <p:nvPr/>
        </p:nvSpPr>
        <p:spPr>
          <a:xfrm>
            <a:off x="6626721" y="3704941"/>
            <a:ext cx="2329966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Серія (за наявності), </a:t>
            </a:r>
            <a:endParaRPr lang="en-US" sz="1350" dirty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номер паспортного документа</a:t>
            </a:r>
          </a:p>
        </p:txBody>
      </p:sp>
      <p:sp>
        <p:nvSpPr>
          <p:cNvPr id="28" name="Прямокутник 27"/>
          <p:cNvSpPr/>
          <p:nvPr/>
        </p:nvSpPr>
        <p:spPr>
          <a:xfrm>
            <a:off x="7033291" y="2932114"/>
            <a:ext cx="2066970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Текст заяви, </a:t>
            </a:r>
            <a:endParaRPr lang="uk-UA" sz="1350" dirty="0" smtClean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350" dirty="0" smtClean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дата</a:t>
            </a:r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підпис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9595" y="2275579"/>
            <a:ext cx="464548" cy="53273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6762" y="5811369"/>
            <a:ext cx="529307" cy="618852"/>
          </a:xfrm>
          <a:prstGeom prst="rect">
            <a:avLst/>
          </a:prstGeom>
        </p:spPr>
      </p:pic>
      <p:sp>
        <p:nvSpPr>
          <p:cNvPr id="37" name="Стрілка вліво 36"/>
          <p:cNvSpPr/>
          <p:nvPr/>
        </p:nvSpPr>
        <p:spPr>
          <a:xfrm>
            <a:off x="6446438" y="2423419"/>
            <a:ext cx="1004274" cy="51634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762" y="1313049"/>
            <a:ext cx="985557" cy="985557"/>
          </a:xfrm>
          <a:prstGeom prst="rect">
            <a:avLst/>
          </a:prstGeom>
        </p:spPr>
      </p:pic>
      <p:sp>
        <p:nvSpPr>
          <p:cNvPr id="39" name="Стрілка вліво 38"/>
          <p:cNvSpPr/>
          <p:nvPr/>
        </p:nvSpPr>
        <p:spPr>
          <a:xfrm>
            <a:off x="6610878" y="3067854"/>
            <a:ext cx="372668" cy="4571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0" name="Стрілка вліво 39"/>
          <p:cNvSpPr/>
          <p:nvPr/>
        </p:nvSpPr>
        <p:spPr>
          <a:xfrm>
            <a:off x="5868786" y="3865956"/>
            <a:ext cx="795752" cy="58486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1" name="Стрілка вліво 40"/>
          <p:cNvSpPr/>
          <p:nvPr/>
        </p:nvSpPr>
        <p:spPr>
          <a:xfrm rot="10800000">
            <a:off x="2848540" y="4917779"/>
            <a:ext cx="273850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2" name="Стрілка вліво 41"/>
          <p:cNvSpPr/>
          <p:nvPr/>
        </p:nvSpPr>
        <p:spPr>
          <a:xfrm rot="10800000" flipV="1">
            <a:off x="2997927" y="5843995"/>
            <a:ext cx="351196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3" name="Стрілка вліво 42"/>
          <p:cNvSpPr/>
          <p:nvPr/>
        </p:nvSpPr>
        <p:spPr>
          <a:xfrm rot="10800000" flipV="1">
            <a:off x="2885957" y="4291138"/>
            <a:ext cx="296618" cy="3428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4" name="Стрілка вліво 43"/>
          <p:cNvSpPr/>
          <p:nvPr/>
        </p:nvSpPr>
        <p:spPr>
          <a:xfrm rot="10800000">
            <a:off x="2923813" y="3733060"/>
            <a:ext cx="289629" cy="44315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sp>
        <p:nvSpPr>
          <p:cNvPr id="45" name="Прямокутник 44"/>
          <p:cNvSpPr/>
          <p:nvPr/>
        </p:nvSpPr>
        <p:spPr>
          <a:xfrm>
            <a:off x="6411601" y="4594518"/>
            <a:ext cx="1826767" cy="27699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Заклад освіти</a:t>
            </a:r>
          </a:p>
        </p:txBody>
      </p:sp>
      <p:sp>
        <p:nvSpPr>
          <p:cNvPr id="46" name="Стрілка вліво 45"/>
          <p:cNvSpPr/>
          <p:nvPr/>
        </p:nvSpPr>
        <p:spPr>
          <a:xfrm rot="994693">
            <a:off x="6078525" y="4613703"/>
            <a:ext cx="593031" cy="37209"/>
          </a:xfrm>
          <a:prstGeom prst="leftArrow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1865">
            <a:off x="2763419" y="2725045"/>
            <a:ext cx="617771" cy="46571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2895206">
            <a:off x="6507129" y="5917429"/>
            <a:ext cx="617771" cy="465713"/>
          </a:xfrm>
          <a:prstGeom prst="rect">
            <a:avLst/>
          </a:prstGeom>
        </p:spPr>
      </p:pic>
      <p:sp>
        <p:nvSpPr>
          <p:cNvPr id="49" name="Округлений прямокутник 48"/>
          <p:cNvSpPr/>
          <p:nvPr/>
        </p:nvSpPr>
        <p:spPr>
          <a:xfrm>
            <a:off x="7058051" y="5960653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Фотокартка розміром 3х4</a:t>
            </a:r>
          </a:p>
        </p:txBody>
      </p:sp>
      <p:sp>
        <p:nvSpPr>
          <p:cNvPr id="50" name="Округлений прямокутник 49"/>
          <p:cNvSpPr/>
          <p:nvPr/>
        </p:nvSpPr>
        <p:spPr>
          <a:xfrm>
            <a:off x="1466543" y="2607276"/>
            <a:ext cx="1436638" cy="5573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Фотокартка розміром 3х4</a:t>
            </a:r>
          </a:p>
        </p:txBody>
      </p:sp>
      <p:sp>
        <p:nvSpPr>
          <p:cNvPr id="51" name="Округлений прямокутник 50"/>
          <p:cNvSpPr/>
          <p:nvPr/>
        </p:nvSpPr>
        <p:spPr>
          <a:xfrm>
            <a:off x="1480949" y="3449608"/>
            <a:ext cx="1436638" cy="40623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Дата народження</a:t>
            </a:r>
          </a:p>
        </p:txBody>
      </p:sp>
      <p:sp>
        <p:nvSpPr>
          <p:cNvPr id="52" name="Округлений прямокутник 51"/>
          <p:cNvSpPr/>
          <p:nvPr/>
        </p:nvSpPr>
        <p:spPr>
          <a:xfrm>
            <a:off x="1536432" y="4652932"/>
            <a:ext cx="1294442" cy="453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Перелік предметів</a:t>
            </a:r>
          </a:p>
        </p:txBody>
      </p:sp>
      <p:sp>
        <p:nvSpPr>
          <p:cNvPr id="53" name="Округлений прямокутник 52"/>
          <p:cNvSpPr/>
          <p:nvPr/>
        </p:nvSpPr>
        <p:spPr>
          <a:xfrm>
            <a:off x="27977" y="5303759"/>
            <a:ext cx="2954639" cy="129287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Наявність медичного висновку </a:t>
            </a:r>
            <a:r>
              <a:rPr lang="uk-UA" sz="13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 створення особливих (спеціальних) умов для проходження зовнішнього незалежного оцінювання за формою №086-3/о</a:t>
            </a:r>
            <a:endParaRPr lang="uk-UA" sz="1350" dirty="0">
              <a:ln/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Округлений прямокутник 53"/>
          <p:cNvSpPr/>
          <p:nvPr/>
        </p:nvSpPr>
        <p:spPr>
          <a:xfrm>
            <a:off x="1433493" y="4124827"/>
            <a:ext cx="1436638" cy="46969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ln/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Домашня адреса</a:t>
            </a:r>
          </a:p>
        </p:txBody>
      </p:sp>
      <p:sp>
        <p:nvSpPr>
          <p:cNvPr id="89" name="Прямокутник 88"/>
          <p:cNvSpPr/>
          <p:nvPr/>
        </p:nvSpPr>
        <p:spPr>
          <a:xfrm>
            <a:off x="1536432" y="879738"/>
            <a:ext cx="5833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altLang="ko-KR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Формування реєстраційної картки</a:t>
            </a:r>
            <a:endParaRPr lang="uk-UA" altLang="ko-KR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3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525" y="172623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1322" y="958225"/>
            <a:ext cx="8053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Формування комплектів реєстраційних документів</a:t>
            </a:r>
            <a:endParaRPr lang="uk-UA" altLang="ko-KR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ru-RU" altLang="uk-UA" sz="2400" b="1" dirty="0">
              <a:solidFill>
                <a:srgbClr val="002060"/>
              </a:solidFill>
              <a:latin typeface="Century Schoolbook" panose="020406040505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11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35802" y="1968793"/>
            <a:ext cx="2499305" cy="167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9865" y="1968442"/>
            <a:ext cx="2545099" cy="166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нутий кут 12"/>
          <p:cNvSpPr/>
          <p:nvPr/>
        </p:nvSpPr>
        <p:spPr>
          <a:xfrm>
            <a:off x="394134" y="2326899"/>
            <a:ext cx="2846910" cy="3499527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tx2">
                <a:lumMod val="75000"/>
                <a:alpha val="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uk-UA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uk-UA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копіях документів повинні бути: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 </a:t>
            </a: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оригіналом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підпис, ініціали та прізвище особи, яка реєструється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засвідчення копії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7812" y="3676553"/>
            <a:ext cx="87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або</a:t>
            </a:r>
            <a:endParaRPr lang="uk-UA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96521" y="3308498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4128" y="2710805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21" y="3589155"/>
            <a:ext cx="2983768" cy="25466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695" y="4034993"/>
            <a:ext cx="2630702" cy="19164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9614" y="4264789"/>
            <a:ext cx="668810" cy="7284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7211" y="4321275"/>
            <a:ext cx="688011" cy="749319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3415821" y="257409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44124" y="5280164"/>
            <a:ext cx="1766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Згідно з оригіналом</a:t>
            </a:r>
          </a:p>
          <a:p>
            <a:r>
              <a:rPr lang="uk-UA" sz="1200" dirty="0">
                <a:solidFill>
                  <a:srgbClr val="FF0000"/>
                </a:solidFill>
                <a:latin typeface="Anna-Faustina script" panose="02010905080308020102" pitchFamily="2" charset="0"/>
              </a:rPr>
              <a:t>д</a:t>
            </a:r>
            <a:r>
              <a:rPr lang="uk-UA" sz="1200" dirty="0" smtClean="0">
                <a:solidFill>
                  <a:srgbClr val="FF0000"/>
                </a:solidFill>
                <a:latin typeface="Anna-Faustina script" panose="02010905080308020102" pitchFamily="2" charset="0"/>
              </a:rPr>
              <a:t>ата        підпис  </a:t>
            </a:r>
            <a:r>
              <a:rPr lang="uk-UA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endParaRPr lang="uk-UA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3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Фрагмент е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8160">
            <a:off x="1098310" y="4321906"/>
            <a:ext cx="1078523" cy="1299587"/>
          </a:xfrm>
          <a:prstGeom prst="rect">
            <a:avLst/>
          </a:prstGeom>
        </p:spPr>
      </p:pic>
      <p:pic>
        <p:nvPicPr>
          <p:cNvPr id="3076" name="Picture 4" descr="Ð ÐµÐ·ÑÐ»ÑÑÐ°Ñ Ð¿Ð¾ÑÑÐºÑ Ð·Ð¾Ð±ÑÐ°Ð¶ÐµÐ½Ñ Ð·Ð° Ð·Ð°Ð¿Ð¸ÑÐ¾Ð¼ &quot;ÐºÐ»Ð¸Ð¿Ð°ÑÑ Ð²ÐµÐºÑÐ¾Ñ ÑÐµÐ»Ð¾Ð²ÐµÐº Ð¾ÑÐ¿ÑÐ°Ð²Ð¸ÑÑ Ð¿Ð¸ÑÑÐ¼Ð¾ Ð¿Ð¾ÑÑÐ°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E6E6"/>
              </a:clrFrom>
              <a:clrTo>
                <a:srgbClr val="B8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50" y="3816852"/>
            <a:ext cx="1463909" cy="97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598" y="91015"/>
            <a:ext cx="1485367" cy="956916"/>
          </a:xfrm>
          <a:prstGeom prst="rect">
            <a:avLst/>
          </a:prstGeom>
          <a:effectLst>
            <a:outerShdw blurRad="609600" dist="12700" dir="5400000" algn="ctr" rotWithShape="0">
              <a:schemeClr val="bg1"/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95030">
            <a:off x="3282828" y="4086543"/>
            <a:ext cx="777617" cy="5862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42387" t="46073" r="43877" b="19791"/>
          <a:stretch/>
        </p:blipFill>
        <p:spPr>
          <a:xfrm rot="2226682">
            <a:off x="2086847" y="4178209"/>
            <a:ext cx="1388570" cy="182094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06898">
            <a:off x="3224612" y="4872503"/>
            <a:ext cx="1179128" cy="83328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5439">
            <a:off x="263819" y="5049645"/>
            <a:ext cx="1363703" cy="967103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1207419" y="1869146"/>
            <a:ext cx="5737163" cy="1750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638"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формує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нову реєстраційну картку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скориставшись сервісом «Внести зміни»,  готує копії документів, що посвідчують особу.</a:t>
            </a:r>
          </a:p>
          <a:p>
            <a:pPr indent="274638"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Відповідальний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закладі освіти створює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окремий</a:t>
            </a: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надсилає комплект документів учасника разом з раніше отриманим ним Сертифікатом до Центру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1629" y="3984841"/>
            <a:ext cx="3223543" cy="220106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/>
          <a:srcRect r="6324"/>
          <a:stretch/>
        </p:blipFill>
        <p:spPr>
          <a:xfrm>
            <a:off x="7131113" y="1653696"/>
            <a:ext cx="1703605" cy="285774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7029565" y="4045204"/>
            <a:ext cx="1175156" cy="1737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5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810661">
            <a:off x="8258926" y="3848363"/>
            <a:ext cx="434531" cy="327575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419981" y="897783"/>
            <a:ext cx="8492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Перереєстрація</a:t>
            </a:r>
          </a:p>
          <a:p>
            <a:pPr algn="ctr"/>
            <a:r>
              <a:rPr lang="uk-UA" sz="2000" b="1" noProof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лютого - 05 березня</a:t>
            </a:r>
            <a:endParaRPr lang="uk-UA" sz="2000" b="1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3668444" y="277085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93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3658" y="279673"/>
            <a:ext cx="7142727" cy="107277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ЗНО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ДПА-2021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(п.37 Календарного плану)</a:t>
            </a:r>
            <a:endParaRPr lang="uk-UA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sp>
        <p:nvSpPr>
          <p:cNvPr id="7" name="Округлений прямокутник 6"/>
          <p:cNvSpPr/>
          <p:nvPr/>
        </p:nvSpPr>
        <p:spPr>
          <a:xfrm>
            <a:off x="1531167" y="1642889"/>
            <a:ext cx="2736946" cy="11907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ЗНО</a:t>
            </a:r>
            <a:r>
              <a:rPr lang="en-US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/</a:t>
            </a: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інформаційних сторінках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учасників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5433461" y="1643125"/>
            <a:ext cx="2760970" cy="12214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в електронному варіанті на сторінках закладів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освіти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Місце для вмісту 10"/>
          <p:cNvSpPr txBox="1">
            <a:spLocks noGrp="1"/>
          </p:cNvSpPr>
          <p:nvPr>
            <p:ph idx="1"/>
          </p:nvPr>
        </p:nvSpPr>
        <p:spPr>
          <a:xfrm>
            <a:off x="1421190" y="2414134"/>
            <a:ext cx="7456649" cy="4850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800"/>
              </a:spcAft>
              <a:buNone/>
              <a:defRPr/>
            </a:pPr>
            <a:endParaRPr lang="en-US" alt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4.06.2021 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18.06.2021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іноземних мов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22.06.2021 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математики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математики (завдання рівня стандарту), фізики 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25.06.2021 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мови, української мови і </a:t>
            </a:r>
            <a:r>
              <a:rPr lang="uk-UA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літератури, історії України,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30.06.2021 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географії</a:t>
            </a:r>
            <a:endParaRPr lang="uk-UA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endParaRPr lang="uk-UA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Calendar icon - Free download on Iconfi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68" y="2995495"/>
            <a:ext cx="1435053" cy="143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762396"/>
              </p:ext>
            </p:extLst>
          </p:nvPr>
        </p:nvGraphicFramePr>
        <p:xfrm>
          <a:off x="1412841" y="3956979"/>
          <a:ext cx="3262208" cy="2286024"/>
        </p:xfrm>
        <a:graphic>
          <a:graphicData uri="http://schemas.openxmlformats.org/drawingml/2006/table">
            <a:tbl>
              <a:tblPr/>
              <a:tblGrid>
                <a:gridCol w="326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ЗАПРОШЕННЯ-ПЕРЕПУСТКА № _________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участі в зовнішньому незалежному оцінюванні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(Прізвище, ім</a:t>
                      </a: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я, по батькові абітурієнта) 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0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  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14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4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складання тесту з     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(назва предмета тестування)</a:t>
                      </a:r>
                      <a:r>
                        <a:rPr kumimoji="0" lang="uk-UA" altLang="ru-RU" sz="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kumimoji="0" lang="uk-UA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апрошуємо Вас прибути </a:t>
                      </a: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(дата тестування)</a:t>
                      </a:r>
                      <a:r>
                        <a:rPr kumimoji="0" lang="uk-UA" alt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пізніше 10 год. 50 хв. до пункту тестування, що розташований за адресою:</a:t>
                      </a:r>
                      <a:endParaRPr kumimoji="0" lang="ru-RU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(адреса місця розташування пункту тестування)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7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(повна назва пункту тестування)</a:t>
                      </a:r>
                      <a:endParaRPr kumimoji="0" lang="uk-UA" alt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91389" marR="91389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68004" y="1244396"/>
            <a:ext cx="81035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algn="ctr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Clr>
                <a:srgbClr val="2C16CC"/>
              </a:buClr>
              <a:tabLst>
                <a:tab pos="519113" algn="l"/>
              </a:tabLst>
              <a:defRPr/>
            </a:pPr>
            <a:r>
              <a:rPr lang="uk-UA" altLang="ru-RU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НЕ ЗАПІЗНЮВАТИСЯ </a:t>
            </a:r>
            <a:endParaRPr lang="uk-UA" altLang="ru-RU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  <a:p>
            <a:pPr marL="176213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Clr>
                <a:srgbClr val="2C16CC"/>
              </a:buClr>
              <a:tabLst>
                <a:tab pos="519113" algn="l"/>
              </a:tabLst>
              <a:defRPr/>
            </a:pPr>
            <a:r>
              <a:rPr lang="uk-UA" altLang="ru-RU" sz="1400" kern="0" dirty="0" smtClean="0">
                <a:latin typeface="Century Schoolbook" panose="02040604050505020304" pitchFamily="18" charset="0"/>
              </a:rPr>
              <a:t>      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вході до пункту ЗНО </a:t>
            </a:r>
            <a:r>
              <a:rPr lang="uk-UA" altLang="ru-RU" sz="17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пред’явити такі документи:</a:t>
            </a:r>
            <a:endParaRPr lang="uk-UA" altLang="ru-RU" sz="1700" u="sng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 оцінювання (оригінал)</a:t>
            </a:r>
            <a:r>
              <a:rPr lang="uk-UA" altLang="ru-RU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 документ</a:t>
            </a:r>
            <a:r>
              <a:rPr lang="uk-UA" altLang="ru-RU" kern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серія та номер якого зазначені в Сертифікаті (оригінал)</a:t>
            </a:r>
          </a:p>
          <a:p>
            <a:pPr lvl="1">
              <a:spcBef>
                <a:spcPts val="600"/>
              </a:spcBef>
              <a:buClr>
                <a:srgbClr val="0C5CA4"/>
              </a:buClr>
              <a:buFont typeface="Wingdings" panose="05000000000000000000" pitchFamily="2" charset="2"/>
              <a:buChar char=""/>
              <a:tabLst>
                <a:tab pos="519113" algn="l"/>
              </a:tabLst>
              <a:defRPr/>
            </a:pPr>
            <a:r>
              <a:rPr lang="uk-UA" altLang="ru-RU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Запрошення</a:t>
            </a:r>
            <a:r>
              <a:rPr lang="uk-UA" altLang="ru-RU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перепустка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участі в ЗНО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uk-UA" alt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30.04.21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розміщена </a:t>
            </a:r>
            <a:r>
              <a:rPr lang="uk-UA" altLang="ru-RU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ru-RU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інформаційній сторінці)</a:t>
            </a:r>
            <a:endParaRPr lang="ru-RU" altLang="uk-UA" sz="2000" dirty="0"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15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725" y="3956979"/>
            <a:ext cx="2997200" cy="2132013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504" y="4711558"/>
            <a:ext cx="1063145" cy="136870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25" y="5340615"/>
            <a:ext cx="1651000" cy="108743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3591903" y="171623"/>
            <a:ext cx="2166291" cy="107277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414" y="320065"/>
            <a:ext cx="1486439" cy="8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4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89" y="-237887"/>
            <a:ext cx="5466744" cy="109317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реєстрації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608" y="0"/>
            <a:ext cx="1486439" cy="899015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842121" y="770709"/>
            <a:ext cx="4625246" cy="2638697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alt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Здобувачам повної загальної </a:t>
            </a:r>
            <a:r>
              <a:rPr lang="uk-UA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середньої освіти, </a:t>
            </a:r>
            <a:r>
              <a:rPr lang="ru-RU" altLang="ru-RU" b="1" kern="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учням</a:t>
            </a:r>
            <a:r>
              <a:rPr lang="ru-RU" altLang="ru-RU" b="1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 (слухачам, студентам) </a:t>
            </a:r>
            <a:r>
              <a:rPr lang="ru-RU" altLang="ru-RU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індивідуальний</a:t>
            </a:r>
            <a:r>
              <a:rPr lang="ru-RU" alt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конверт буде </a:t>
            </a:r>
            <a:r>
              <a:rPr lang="ru-RU" altLang="ru-RU" b="1" dirty="0" err="1">
                <a:solidFill>
                  <a:srgbClr val="002060"/>
                </a:solidFill>
                <a:latin typeface="Cambria" panose="02040503050406030204" pitchFamily="18" charset="0"/>
              </a:rPr>
              <a:t>надіслано</a:t>
            </a:r>
            <a:r>
              <a:rPr lang="ru-RU" alt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uk-UA" altLang="ru-RU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на адресу закладу освіти, де вони навчаються</a:t>
            </a:r>
          </a:p>
          <a:p>
            <a:endParaRPr lang="en-US" altLang="ru-RU" b="1" kern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uk-UA" b="1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Заклад освіти отримає список учнів (слухачів, студентів), яким надіслано Сертифікати </a:t>
            </a:r>
            <a:endParaRPr lang="uk-UA" b="1" dirty="0">
              <a:solidFill>
                <a:srgbClr val="002060"/>
              </a:solidFill>
            </a:endParaRPr>
          </a:p>
          <a:p>
            <a:endParaRPr lang="en-US" kern="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42121" y="3478363"/>
            <a:ext cx="5101478" cy="13598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ru-RU" b="1" dirty="0">
                <a:solidFill>
                  <a:srgbClr val="002060"/>
                </a:solidFill>
              </a:rPr>
              <a:t>Для кожного учасника на </a:t>
            </a:r>
            <a:br>
              <a:rPr lang="uk-UA" altLang="ru-RU" b="1" dirty="0">
                <a:solidFill>
                  <a:srgbClr val="002060"/>
                </a:solidFill>
              </a:rPr>
            </a:br>
            <a:r>
              <a:rPr lang="uk-UA" altLang="ru-RU" b="1" dirty="0">
                <a:solidFill>
                  <a:srgbClr val="002060"/>
                </a:solidFill>
              </a:rPr>
              <a:t>веб-сайті КРЦОЯО створюється </a:t>
            </a:r>
            <a:r>
              <a:rPr lang="uk-UA" altLang="ru-RU" b="1" dirty="0">
                <a:solidFill>
                  <a:srgbClr val="CC3300"/>
                </a:solidFill>
              </a:rPr>
              <a:t>інформаційна сторінка</a:t>
            </a:r>
            <a:r>
              <a:rPr lang="uk-UA" altLang="ru-RU" b="1" dirty="0">
                <a:solidFill>
                  <a:schemeClr val="tx1"/>
                </a:solidFill>
              </a:rPr>
              <a:t>, </a:t>
            </a:r>
            <a:r>
              <a:rPr lang="uk-UA" altLang="ru-RU" b="1" dirty="0">
                <a:solidFill>
                  <a:srgbClr val="002060"/>
                </a:solidFill>
              </a:rPr>
              <a:t>доступ до якої здійснюється за</a:t>
            </a:r>
          </a:p>
          <a:p>
            <a:pPr algn="ctr"/>
            <a:r>
              <a:rPr lang="uk-UA" altLang="ru-RU" b="1" u="sng" dirty="0">
                <a:solidFill>
                  <a:srgbClr val="000099"/>
                </a:solidFill>
              </a:rPr>
              <a:t>номером Сертифіката</a:t>
            </a:r>
            <a:r>
              <a:rPr lang="uk-UA" altLang="ru-RU" b="1" dirty="0">
                <a:solidFill>
                  <a:schemeClr val="tx1"/>
                </a:solidFill>
              </a:rPr>
              <a:t> </a:t>
            </a:r>
            <a:r>
              <a:rPr lang="uk-UA" altLang="ru-RU" b="1" dirty="0">
                <a:solidFill>
                  <a:srgbClr val="002060"/>
                </a:solidFill>
              </a:rPr>
              <a:t>та </a:t>
            </a:r>
            <a:br>
              <a:rPr lang="uk-UA" altLang="ru-RU" b="1" dirty="0">
                <a:solidFill>
                  <a:srgbClr val="002060"/>
                </a:solidFill>
              </a:rPr>
            </a:br>
            <a:r>
              <a:rPr lang="en-US" altLang="ru-RU" b="1" u="sng" dirty="0">
                <a:solidFill>
                  <a:srgbClr val="002060"/>
                </a:solidFill>
              </a:rPr>
              <a:t>PIN</a:t>
            </a:r>
            <a:r>
              <a:rPr lang="uk-UA" altLang="ru-RU" b="1" u="sng" dirty="0">
                <a:solidFill>
                  <a:srgbClr val="002060"/>
                </a:solidFill>
              </a:rPr>
              <a:t>-кодом</a:t>
            </a:r>
            <a:r>
              <a:rPr lang="uk-UA" altLang="ru-RU" b="1" dirty="0">
                <a:solidFill>
                  <a:srgbClr val="002060"/>
                </a:solidFill>
              </a:rPr>
              <a:t>, указаним у ньому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21" y="5073260"/>
            <a:ext cx="5101478" cy="160186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Результат пошуку зображень за запитом &quot;кліпарт конверт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690" y="924246"/>
            <a:ext cx="3412725" cy="255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6035039" y="1452244"/>
            <a:ext cx="278238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ABDC6"/>
              </a:buClr>
              <a:buFont typeface="Wingdings" panose="05000000000000000000" pitchFamily="2" charset="2"/>
              <a:buNone/>
              <a:defRPr/>
            </a:pPr>
            <a: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Вміст конверта: </a:t>
            </a:r>
            <a:b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uk-UA" altLang="ru-RU" sz="10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uk-UA" altLang="ru-RU" sz="10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uk-UA" altLang="ru-RU" sz="2400" b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1.</a:t>
            </a:r>
            <a:r>
              <a:rPr lang="uk-UA" altLang="ru-RU" sz="2400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uk-UA" altLang="ru-RU" b="1" dirty="0">
                <a:latin typeface="Times New Roman" panose="02020603050405020304" pitchFamily="18" charset="0"/>
              </a:rPr>
              <a:t>Сертифікат </a:t>
            </a:r>
            <a:br>
              <a:rPr lang="uk-UA" altLang="ru-RU" b="1" dirty="0">
                <a:latin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2.</a:t>
            </a:r>
            <a:r>
              <a:rPr lang="uk-UA" altLang="ru-RU" b="1" i="1" dirty="0">
                <a:solidFill>
                  <a:srgbClr val="2C1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uk-UA" altLang="ru-RU" b="1" dirty="0">
                <a:latin typeface="Times New Roman" panose="02020603050405020304" pitchFamily="18" charset="0"/>
              </a:rPr>
              <a:t>Реєстраційне </a:t>
            </a:r>
            <a:r>
              <a:rPr lang="uk-UA" altLang="ru-RU" b="1" dirty="0" smtClean="0">
                <a:latin typeface="Times New Roman" panose="02020603050405020304" pitchFamily="18" charset="0"/>
              </a:rPr>
              <a:t>повідомлення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  <p:pic>
        <p:nvPicPr>
          <p:cNvPr id="12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65" y="4234196"/>
            <a:ext cx="2693182" cy="171749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15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/>
          <p:cNvSpPr/>
          <p:nvPr/>
        </p:nvSpPr>
        <p:spPr>
          <a:xfrm>
            <a:off x="5466079" y="4186485"/>
            <a:ext cx="2945399" cy="19056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 16"/>
          <p:cNvSpPr/>
          <p:nvPr/>
        </p:nvSpPr>
        <p:spPr>
          <a:xfrm>
            <a:off x="1461461" y="4257276"/>
            <a:ext cx="2945399" cy="19056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кутник 15"/>
          <p:cNvSpPr/>
          <p:nvPr/>
        </p:nvSpPr>
        <p:spPr>
          <a:xfrm>
            <a:off x="5451942" y="1827596"/>
            <a:ext cx="3234858" cy="18253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1461462" y="1777640"/>
            <a:ext cx="2945399" cy="19056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5377619" y="4257276"/>
            <a:ext cx="3048000" cy="19825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1461462" y="4287694"/>
            <a:ext cx="3048000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5341195" y="1731180"/>
            <a:ext cx="3120848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1461463" y="1700761"/>
            <a:ext cx="3048000" cy="1952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38765" y="355896"/>
            <a:ext cx="5230899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endParaRPr lang="uk-UA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664" y="312461"/>
            <a:ext cx="1317136" cy="80844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23929" y="1905088"/>
            <a:ext cx="2523067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05-19 січня 2021 року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0874" y="2430496"/>
            <a:ext cx="4648200" cy="1113020"/>
          </a:xfrm>
          <a:prstGeom prst="ellipse">
            <a:avLst/>
          </a:prstGeom>
          <a:noFill/>
          <a:ln>
            <a:noFill/>
          </a:ln>
          <a:effectLst>
            <a:glow rad="330200">
              <a:schemeClr val="accent3">
                <a:lumMod val="60000"/>
                <a:lumOff val="40000"/>
                <a:alpha val="88000"/>
              </a:schemeClr>
            </a:glow>
            <a:outerShdw dist="38100" dir="5400000" sx="48000" sy="48000" algn="t" rotWithShape="0">
              <a:prstClr val="black">
                <a:alpha val="1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</a:t>
            </a:r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//kyivtest.org.ua</a:t>
            </a: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308739" y="1661230"/>
            <a:ext cx="337806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озміщення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про час і місце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«Особистому кабінеті учасника Пробного ЗНО»</a:t>
            </a:r>
          </a:p>
          <a:p>
            <a:pPr algn="ctr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25 березня 2021 року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23929" y="4795040"/>
            <a:ext cx="2682933" cy="9374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квітня 2021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377619" y="4648211"/>
            <a:ext cx="315657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результатів в «Особистому кабінеті учасника Пробного ЗНО» </a:t>
            </a:r>
          </a:p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квітня 2021</a:t>
            </a:r>
            <a:r>
              <a:rPr lang="uk-UA" sz="20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578799" y="992960"/>
            <a:ext cx="6401715" cy="49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58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Кожний зареєстрований учасник зможе: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649" y="303387"/>
            <a:ext cx="1379459" cy="83431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748681" y="2134431"/>
            <a:ext cx="7161973" cy="774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 завантажити тестові зошити з усіх навчальних предметів із переліку предметів ЗНО-2021</a:t>
            </a:r>
            <a:endParaRPr lang="uk-UA" sz="2215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748681" y="3384613"/>
            <a:ext cx="3315010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тестування вдома </a:t>
            </a:r>
            <a:endParaRPr lang="uk-UA" sz="2215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748681" y="4508599"/>
            <a:ext cx="6991427" cy="145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62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1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</a:t>
            </a:r>
            <a:r>
              <a:rPr lang="uk-UA" sz="221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відповіді у спеціальний сервіс «Визначення  результатів пробного зовнішнього незалежного оцінювання» та дізнатися рівень своїх навчальних досягнень</a:t>
            </a:r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1255692" y="2380204"/>
            <a:ext cx="455897" cy="3849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1251924" y="3384613"/>
            <a:ext cx="455897" cy="3991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1244387" y="4612512"/>
            <a:ext cx="463434" cy="3991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62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6838" y="3005491"/>
            <a:ext cx="2487621" cy="14107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090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1400">
        <p14:reveal/>
      </p:transition>
    </mc:Choice>
    <mc:Fallback xmlns="">
      <p:transition spd="slow" advClick="0" advTm="41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омб 19"/>
          <p:cNvSpPr/>
          <p:nvPr/>
        </p:nvSpPr>
        <p:spPr>
          <a:xfrm>
            <a:off x="5921563" y="4730487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Ромб 18"/>
          <p:cNvSpPr/>
          <p:nvPr/>
        </p:nvSpPr>
        <p:spPr>
          <a:xfrm>
            <a:off x="5952930" y="2709400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Ромб 15"/>
          <p:cNvSpPr/>
          <p:nvPr/>
        </p:nvSpPr>
        <p:spPr>
          <a:xfrm>
            <a:off x="796158" y="2709400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Ромб 16"/>
          <p:cNvSpPr/>
          <p:nvPr/>
        </p:nvSpPr>
        <p:spPr>
          <a:xfrm>
            <a:off x="811104" y="4699575"/>
            <a:ext cx="2876940" cy="2127513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Ромб 3"/>
          <p:cNvSpPr/>
          <p:nvPr/>
        </p:nvSpPr>
        <p:spPr>
          <a:xfrm>
            <a:off x="2340985" y="1150089"/>
            <a:ext cx="5067946" cy="2197545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712922" y="3039342"/>
            <a:ext cx="2960176" cy="153766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044) 360-70-04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361-42-17              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телефони</a:t>
            </a:r>
            <a:endParaRPr lang="en-US" altLang="uk-UA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гарячої лінії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КРЦОЯО</a:t>
            </a:r>
            <a:endParaRPr lang="uk-UA" sz="150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778835" y="5136868"/>
            <a:ext cx="3225130" cy="12157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http://testportal.gov.ua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Українського центру   оцінювання якості освіти (УЦОЯО)</a:t>
            </a:r>
          </a:p>
        </p:txBody>
      </p:sp>
      <p:sp>
        <p:nvSpPr>
          <p:cNvPr id="9" name="Овал 8"/>
          <p:cNvSpPr/>
          <p:nvPr/>
        </p:nvSpPr>
        <p:spPr>
          <a:xfrm>
            <a:off x="5904854" y="3039341"/>
            <a:ext cx="2990069" cy="15376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</a:t>
            </a:r>
            <a:r>
              <a:rPr lang="en-US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kyivtest.org.ua </a:t>
            </a:r>
            <a:r>
              <a:rPr lang="uk-UA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Київського регіонального центру оцінювання якості освіти (КРЦОЯО)</a:t>
            </a:r>
          </a:p>
        </p:txBody>
      </p:sp>
      <p:sp>
        <p:nvSpPr>
          <p:cNvPr id="13" name="Овал 12"/>
          <p:cNvSpPr/>
          <p:nvPr/>
        </p:nvSpPr>
        <p:spPr>
          <a:xfrm>
            <a:off x="681555" y="5124300"/>
            <a:ext cx="3073305" cy="131239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486-09-67  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 гарячої лінії УЦОЯО</a:t>
            </a:r>
          </a:p>
        </p:txBody>
      </p:sp>
      <p:sp>
        <p:nvSpPr>
          <p:cNvPr id="12" name="Овал 11"/>
          <p:cNvSpPr/>
          <p:nvPr/>
        </p:nvSpPr>
        <p:spPr>
          <a:xfrm>
            <a:off x="1896807" y="1374592"/>
            <a:ext cx="5897465" cy="14162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вул. Міста Шалетт, 1а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м. Київ, 02192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(для листування: а</a:t>
            </a:r>
            <a:r>
              <a:rPr lang="en-US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ru-RU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</a:t>
            </a: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86, м.Київ, 02192)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55029" y="407106"/>
            <a:ext cx="6039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227" y="3097588"/>
            <a:ext cx="2118627" cy="2193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005" y="235691"/>
            <a:ext cx="4595256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621" y="506849"/>
            <a:ext cx="1427300" cy="899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80350" y="1295425"/>
            <a:ext cx="5832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ПРОВЕДЕННЯ 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792" y="1923282"/>
            <a:ext cx="7689110" cy="44012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                 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травня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іспанська мова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мова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                                        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травня</a:t>
            </a:r>
          </a:p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                                         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травня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  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травня</a:t>
            </a:r>
          </a:p>
          <a:p>
            <a:pPr algn="ctr">
              <a:tabLst>
                <a:tab pos="723900" algn="l"/>
              </a:tabLst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(завдання рівня стандарту)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травня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                                          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червня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фізика           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червня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         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червня</a:t>
            </a:r>
          </a:p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еографія                                                        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червня</a:t>
            </a:r>
          </a:p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7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/>
          <p:cNvSpPr/>
          <p:nvPr/>
        </p:nvSpPr>
        <p:spPr>
          <a:xfrm>
            <a:off x="47088" y="3163216"/>
            <a:ext cx="3989409" cy="30192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4260442" y="3108864"/>
            <a:ext cx="4842188" cy="3018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Picture 8" descr="Пин от пользователя Stacy на доске Редактирование фотографий | Бирюзовый  фон, Мазки, Сахарная депиляц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172">
            <a:off x="670313" y="1365214"/>
            <a:ext cx="2899570" cy="93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ин от пользователя Stacy на доске Редактирование фотографий | Бирюзовый  фон, Мазки, Сахарная депиляц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172">
            <a:off x="4931432" y="1314174"/>
            <a:ext cx="2899570" cy="93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512" y="290654"/>
            <a:ext cx="6020297" cy="784463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ДПА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 - </a:t>
            </a:r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uk-UA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146545" y="3108864"/>
            <a:ext cx="3114620" cy="2458087"/>
          </a:xfrm>
        </p:spPr>
        <p:txBody>
          <a:bodyPr>
            <a:noAutofit/>
          </a:bodyPr>
          <a:lstStyle/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03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атематика</a:t>
            </a:r>
          </a:p>
          <a:p>
            <a:r>
              <a:rPr lang="uk-UA" sz="203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(завдання рівня стандарту)*</a:t>
            </a:r>
            <a:endParaRPr lang="uk-UA" sz="203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</a:t>
            </a:r>
          </a:p>
          <a:p>
            <a:endParaRPr lang="uk-UA" sz="203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262" y="125535"/>
            <a:ext cx="1776862" cy="1214435"/>
          </a:xfrm>
          <a:prstGeom prst="rect">
            <a:avLst/>
          </a:prstGeom>
        </p:spPr>
      </p:pic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81810" y="2597396"/>
            <a:ext cx="4192583" cy="3761623"/>
          </a:xfrm>
          <a:prstGeom prst="rect">
            <a:avLst/>
          </a:prstGeom>
        </p:spPr>
        <p:txBody>
          <a:bodyPr vert="horz" lIns="84406" tIns="42203" rIns="84406" bIns="42203" rtlCol="0">
            <a:norm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3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031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uk-UA" sz="2031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</a:t>
            </a:r>
            <a:r>
              <a:rPr lang="ru-RU" sz="203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3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31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язкових</a:t>
            </a:r>
            <a:r>
              <a:rPr lang="uk-UA" sz="203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предмети:</a:t>
            </a:r>
          </a:p>
          <a:p>
            <a:pPr marL="0" indent="0">
              <a:buNone/>
            </a:pPr>
            <a:endParaRPr lang="uk-UA" sz="203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</a:t>
            </a:r>
            <a:r>
              <a:rPr lang="en-US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іноземна мова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із навчальних предметів (</a:t>
            </a:r>
            <a:r>
              <a:rPr lang="uk-UA" sz="2031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України, біологія, географія, фізика, хімія, англійська мова, іспанська мова, німецька мова, французька мова</a:t>
            </a:r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6802804" y="2900708"/>
            <a:ext cx="2824647" cy="2969909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203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географія</a:t>
            </a:r>
          </a:p>
          <a:p>
            <a:r>
              <a:rPr lang="uk-UA" sz="203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фізика</a:t>
            </a:r>
            <a:endParaRPr lang="uk-UA" sz="203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іспанська мова</a:t>
            </a:r>
          </a:p>
          <a:p>
            <a:r>
              <a:rPr lang="uk-UA" sz="203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мова</a:t>
            </a:r>
          </a:p>
          <a:p>
            <a:r>
              <a:rPr lang="uk-UA" sz="203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французька мова</a:t>
            </a:r>
            <a:endParaRPr lang="uk-UA" sz="203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4146545" y="2527963"/>
            <a:ext cx="4929683" cy="404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31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більше як із 5 навчальних предметів:</a:t>
            </a: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4796287" y="1476378"/>
            <a:ext cx="2824647" cy="6275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1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ЗНО</a:t>
            </a:r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650239" y="1482939"/>
            <a:ext cx="2824647" cy="6303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1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ДПА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350349" y="6328529"/>
            <a:ext cx="3909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*результат тільки за шкалою 1-12 балів</a:t>
            </a:r>
            <a:endParaRPr lang="uk-UA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4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рагмент е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62"/>
          <a:stretch/>
        </p:blipFill>
        <p:spPr>
          <a:xfrm>
            <a:off x="1630524" y="3676815"/>
            <a:ext cx="6893419" cy="3090071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677" y="234225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5240" y="605145"/>
            <a:ext cx="7663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 на ЗНО</a:t>
            </a:r>
            <a:r>
              <a:rPr lang="uk-UA" altLang="ko-K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uk-UA" altLang="ko-KR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</a:rPr>
              <a:t> </a:t>
            </a:r>
            <a:r>
              <a:rPr lang="uk-UA" altLang="ru-RU" sz="1600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Відкрити сторінку </a:t>
            </a:r>
            <a:r>
              <a:rPr lang="uk-UA" alt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“</a:t>
            </a:r>
            <a:r>
              <a:rPr lang="uk-UA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Реєстрація-2021”</a:t>
            </a:r>
            <a:r>
              <a:rPr lang="uk-UA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,</a:t>
            </a:r>
            <a:r>
              <a:rPr lang="uk-UA" alt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розміщену на</a:t>
            </a:r>
            <a:r>
              <a: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сайті КРЦОЯО </a:t>
            </a:r>
            <a:r>
              <a:rPr lang="uk-UA" altLang="ru-RU" sz="1600" dirty="0">
                <a:solidFill>
                  <a:srgbClr val="FFFFFF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/>
            </a:r>
            <a:br>
              <a:rPr lang="uk-UA" altLang="ru-RU" sz="1600" dirty="0">
                <a:solidFill>
                  <a:srgbClr val="FFFFFF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</a:b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http</a:t>
            </a:r>
            <a:r>
              <a:rPr lang="en-US" altLang="ru-RU" sz="1600" b="1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://</a:t>
            </a: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k</a:t>
            </a:r>
            <a:r>
              <a:rPr lang="uk-UA" altLang="ru-RU" sz="1600" b="1" dirty="0" err="1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уі</a:t>
            </a:r>
            <a:r>
              <a:rPr lang="en-US" altLang="ru-RU" sz="1600" b="1" dirty="0" smtClean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vtest.org.ua/</a:t>
            </a:r>
            <a: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/>
            </a:r>
            <a:b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</a:br>
            <a:r>
              <a:rPr lang="uk-UA" altLang="ru-RU" sz="1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ввести персональні дані, </a:t>
            </a:r>
            <a:r>
              <a:rPr lang="uk-UA" altLang="ru-RU" sz="1600" dirty="0"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сформувати реєстраційну картку</a:t>
            </a:r>
            <a:endParaRPr lang="uk-UA" altLang="ko-KR" sz="1600" dirty="0"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00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ru-RU" altLang="uk-UA" sz="2000" dirty="0" smtClean="0">
                <a:solidFill>
                  <a:srgbClr val="065F74"/>
                </a:solidFill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endParaRPr lang="ru-RU" altLang="uk-UA" sz="2000" dirty="0">
              <a:solidFill>
                <a:srgbClr val="065F74"/>
              </a:solidFill>
              <a:latin typeface="Century Schoolbook" panose="02040604050505020304" pitchFamily="18" charset="0"/>
              <a:ea typeface="Gulim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524" y="2081993"/>
            <a:ext cx="5765339" cy="1502294"/>
          </a:xfrm>
          <a:prstGeom prst="rect">
            <a:avLst/>
          </a:prstGeom>
        </p:spPr>
      </p:pic>
      <p:cxnSp>
        <p:nvCxnSpPr>
          <p:cNvPr id="14" name="Пряма зі стрілкою 13"/>
          <p:cNvCxnSpPr/>
          <p:nvPr/>
        </p:nvCxnSpPr>
        <p:spPr>
          <a:xfrm>
            <a:off x="2325740" y="3676815"/>
            <a:ext cx="841530" cy="264076"/>
          </a:xfrm>
          <a:prstGeom prst="straightConnector1">
            <a:avLst/>
          </a:prstGeom>
          <a:ln w="28575">
            <a:solidFill>
              <a:srgbClr val="AE00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кутник 4"/>
          <p:cNvSpPr/>
          <p:nvPr/>
        </p:nvSpPr>
        <p:spPr>
          <a:xfrm>
            <a:off x="3508485" y="69546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34" y="463598"/>
            <a:ext cx="8712001" cy="54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54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13727"/>
            <a:ext cx="8453546" cy="651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6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Фрагмент екрана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3" r="6145"/>
          <a:stretch/>
        </p:blipFill>
        <p:spPr>
          <a:xfrm>
            <a:off x="444137" y="117258"/>
            <a:ext cx="8352300" cy="6675194"/>
          </a:xfrm>
        </p:spPr>
      </p:pic>
    </p:spTree>
    <p:extLst>
      <p:ext uri="{BB962C8B-B14F-4D97-AF65-F5344CB8AC3E}">
        <p14:creationId xmlns:p14="http://schemas.microsoft.com/office/powerpoint/2010/main" val="153168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66" y="285764"/>
            <a:ext cx="8732077" cy="5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5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вмісту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5" y="188413"/>
            <a:ext cx="8160536" cy="51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810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.9|4.9|4.1|3.4"/>
</p:tagLst>
</file>

<file path=ppt/theme/theme1.xml><?xml version="1.0" encoding="utf-8"?>
<a:theme xmlns:a="http://schemas.openxmlformats.org/drawingml/2006/main" name="powerpointbase.com-83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863</Words>
  <Application>Microsoft Office PowerPoint</Application>
  <PresentationFormat>Экран (4:3)</PresentationFormat>
  <Paragraphs>149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Anna-Faustina script</vt:lpstr>
      <vt:lpstr>Arial</vt:lpstr>
      <vt:lpstr>Arial Black</vt:lpstr>
      <vt:lpstr>Calibri</vt:lpstr>
      <vt:lpstr>Calibri Light</vt:lpstr>
      <vt:lpstr>Cambria</vt:lpstr>
      <vt:lpstr>Century Schoolbook</vt:lpstr>
      <vt:lpstr>Constantia</vt:lpstr>
      <vt:lpstr>Gulim</vt:lpstr>
      <vt:lpstr>Times New Roman</vt:lpstr>
      <vt:lpstr>Wingdings</vt:lpstr>
      <vt:lpstr>powerpointbase.com-838</vt:lpstr>
      <vt:lpstr> ЗОВНІШНЄ НЕЗАЛЕЖНЕ ОЦІНЮВАННЯ</vt:lpstr>
      <vt:lpstr>ЗНО-2021</vt:lpstr>
      <vt:lpstr>ДПА / ЗНО - 2021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Результати ЗНО/ДПА-2021 (п.37 Календарного плану)</vt:lpstr>
      <vt:lpstr>ЗНО-2021</vt:lpstr>
      <vt:lpstr>Результати реєстрації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ЗОВНІШНЄ НЕЗАЛЕЖНЕ ОЦІНЮВАННЯ</dc:title>
  <dc:creator>Elena</dc:creator>
  <cp:lastModifiedBy>Пользователь Windows</cp:lastModifiedBy>
  <cp:revision>3</cp:revision>
  <dcterms:created xsi:type="dcterms:W3CDTF">2021-01-31T18:43:02Z</dcterms:created>
  <dcterms:modified xsi:type="dcterms:W3CDTF">2021-01-31T18:48:37Z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2298321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