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notesMasterIdLst>
    <p:notesMasterId r:id="rId34"/>
  </p:notesMasterIdLst>
  <p:handoutMasterIdLst>
    <p:handoutMasterId r:id="rId35"/>
  </p:handoutMasterIdLst>
  <p:sldIdLst>
    <p:sldId id="256" r:id="rId2"/>
    <p:sldId id="306" r:id="rId3"/>
    <p:sldId id="263" r:id="rId4"/>
    <p:sldId id="264" r:id="rId5"/>
    <p:sldId id="267" r:id="rId6"/>
    <p:sldId id="269" r:id="rId7"/>
    <p:sldId id="313" r:id="rId8"/>
    <p:sldId id="354" r:id="rId9"/>
    <p:sldId id="268" r:id="rId10"/>
    <p:sldId id="375" r:id="rId11"/>
    <p:sldId id="370" r:id="rId12"/>
    <p:sldId id="371" r:id="rId13"/>
    <p:sldId id="373" r:id="rId14"/>
    <p:sldId id="372" r:id="rId15"/>
    <p:sldId id="337" r:id="rId16"/>
    <p:sldId id="341" r:id="rId17"/>
    <p:sldId id="344" r:id="rId18"/>
    <p:sldId id="345" r:id="rId19"/>
    <p:sldId id="348" r:id="rId20"/>
    <p:sldId id="347" r:id="rId21"/>
    <p:sldId id="335" r:id="rId22"/>
    <p:sldId id="316" r:id="rId23"/>
    <p:sldId id="367" r:id="rId24"/>
    <p:sldId id="319" r:id="rId25"/>
    <p:sldId id="320" r:id="rId26"/>
    <p:sldId id="346" r:id="rId27"/>
    <p:sldId id="328" r:id="rId28"/>
    <p:sldId id="349" r:id="rId29"/>
    <p:sldId id="339" r:id="rId30"/>
    <p:sldId id="368" r:id="rId31"/>
    <p:sldId id="369" r:id="rId32"/>
    <p:sldId id="312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1D1"/>
    <a:srgbClr val="BE3418"/>
    <a:srgbClr val="457EAD"/>
    <a:srgbClr val="AF560D"/>
    <a:srgbClr val="A14F0B"/>
    <a:srgbClr val="C35F0D"/>
    <a:srgbClr val="F07510"/>
    <a:srgbClr val="B75A0D"/>
    <a:srgbClr val="C25F0E"/>
    <a:srgbClr val="D869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із теми 1 –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Помірний стиль 2 –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Світлий стиль 3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21" autoAdjust="0"/>
    <p:restoredTop sz="94364" autoAdjust="0"/>
  </p:normalViewPr>
  <p:slideViewPr>
    <p:cSldViewPr>
      <p:cViewPr varScale="1">
        <p:scale>
          <a:sx n="115" d="100"/>
          <a:sy n="115" d="100"/>
        </p:scale>
        <p:origin x="145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020"/>
    </p:cViewPr>
  </p:sorterViewPr>
  <p:notesViewPr>
    <p:cSldViewPr>
      <p:cViewPr varScale="1">
        <p:scale>
          <a:sx n="53" d="100"/>
          <a:sy n="53" d="100"/>
        </p:scale>
        <p:origin x="283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A8F146-B434-4324-BF65-052EA87A4E38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67C8B8D-87A0-431E-ACD9-6A082894E705}">
      <dgm:prSet phldrT="[Текст]" custT="1"/>
      <dgm:spPr>
        <a:solidFill>
          <a:schemeClr val="tx2">
            <a:lumMod val="20000"/>
            <a:lumOff val="80000"/>
          </a:schemeClr>
        </a:solidFill>
        <a:ln>
          <a:noFill/>
        </a:ln>
        <a:effectLst>
          <a:glow>
            <a:schemeClr val="tx2">
              <a:lumMod val="60000"/>
              <a:lumOff val="40000"/>
              <a:alpha val="98000"/>
            </a:schemeClr>
          </a:glow>
        </a:effectLst>
      </dgm:spPr>
      <dgm:t>
        <a:bodyPr vert="vert" lIns="36000" rIns="36000"/>
        <a:lstStyle/>
        <a:p>
          <a:r>
            <a:rPr lang="uk-UA" sz="3600" dirty="0" smtClean="0">
              <a:latin typeface="+mn-lt"/>
            </a:rPr>
            <a:t> </a:t>
          </a:r>
          <a:r>
            <a:rPr lang="uk-UA" sz="36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ЗЗСО</a:t>
          </a:r>
        </a:p>
        <a:p>
          <a:r>
            <a:rPr lang="uk-UA" sz="36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ЗВО</a:t>
          </a:r>
        </a:p>
        <a:p>
          <a:r>
            <a:rPr lang="uk-UA" sz="36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ЗПО</a:t>
          </a:r>
          <a:endParaRPr lang="uk-UA" sz="3600" dirty="0"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795A88-629A-4F77-9EFA-182DFBD591F3}" type="parTrans" cxnId="{2D56CD2D-9B2F-4B95-91D7-6536B2B53809}">
      <dgm:prSet/>
      <dgm:spPr/>
      <dgm:t>
        <a:bodyPr/>
        <a:lstStyle/>
        <a:p>
          <a:endParaRPr lang="uk-UA"/>
        </a:p>
      </dgm:t>
    </dgm:pt>
    <dgm:pt modelId="{1DE3D4CE-981D-436C-8CFD-E50F64DA5974}" type="sibTrans" cxnId="{2D56CD2D-9B2F-4B95-91D7-6536B2B53809}">
      <dgm:prSet/>
      <dgm:spPr/>
      <dgm:t>
        <a:bodyPr/>
        <a:lstStyle/>
        <a:p>
          <a:endParaRPr lang="uk-UA"/>
        </a:p>
      </dgm:t>
    </dgm:pt>
    <dgm:pt modelId="{77C042B6-CD7B-4955-9A85-200E2BAD6FE9}">
      <dgm:prSet phldrT="[Текст]" custT="1"/>
      <dgm:spPr>
        <a:solidFill>
          <a:schemeClr val="tx2">
            <a:lumMod val="20000"/>
            <a:lumOff val="80000"/>
          </a:schemeClr>
        </a:solidFill>
        <a:ln>
          <a:noFill/>
        </a:ln>
        <a:effectLst>
          <a:glow>
            <a:schemeClr val="tx2">
              <a:lumMod val="20000"/>
              <a:lumOff val="80000"/>
              <a:alpha val="84000"/>
            </a:schemeClr>
          </a:glow>
        </a:effectLst>
      </dgm:spPr>
      <dgm:t>
        <a:bodyPr/>
        <a:lstStyle/>
        <a:p>
          <a:r>
            <a:rPr lang="uk-UA" sz="2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українська мова</a:t>
          </a:r>
          <a:endParaRPr lang="uk-UA" sz="2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9CAF2B-AF6E-44BC-B049-DCACBE85DEE8}" type="parTrans" cxnId="{A1BEEFCB-96A4-48D9-A970-D0DBB8F99B7C}">
      <dgm:prSet/>
      <dgm:spPr/>
      <dgm:t>
        <a:bodyPr/>
        <a:lstStyle/>
        <a:p>
          <a:endParaRPr lang="uk-UA"/>
        </a:p>
      </dgm:t>
    </dgm:pt>
    <dgm:pt modelId="{E289C11E-1891-49B1-8E34-953F50035967}" type="sibTrans" cxnId="{A1BEEFCB-96A4-48D9-A970-D0DBB8F99B7C}">
      <dgm:prSet/>
      <dgm:spPr/>
      <dgm:t>
        <a:bodyPr/>
        <a:lstStyle/>
        <a:p>
          <a:endParaRPr lang="uk-UA"/>
        </a:p>
      </dgm:t>
    </dgm:pt>
    <dgm:pt modelId="{5A91B4EA-680C-4AA5-BA6E-F512ABB50B0C}">
      <dgm:prSet phldrT="[Текст]" custT="1"/>
      <dgm:spPr>
        <a:solidFill>
          <a:schemeClr val="tx2">
            <a:lumMod val="20000"/>
            <a:lumOff val="80000"/>
          </a:schemeClr>
        </a:solidFill>
        <a:ln>
          <a:noFill/>
        </a:ln>
        <a:effectLst>
          <a:glow>
            <a:schemeClr val="tx2">
              <a:lumMod val="40000"/>
              <a:lumOff val="60000"/>
            </a:schemeClr>
          </a:glow>
        </a:effectLst>
      </dgm:spPr>
      <dgm:t>
        <a:bodyPr/>
        <a:lstStyle/>
        <a:p>
          <a:r>
            <a:rPr lang="uk-UA" sz="2400" b="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математика</a:t>
          </a:r>
          <a:endParaRPr lang="uk-UA" sz="2400" b="0" dirty="0"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D09E05-FC6F-4417-8C72-AAAA6F521733}" type="parTrans" cxnId="{EE6B911F-CB42-461D-8A8D-AF7738E08CA0}">
      <dgm:prSet/>
      <dgm:spPr/>
      <dgm:t>
        <a:bodyPr/>
        <a:lstStyle/>
        <a:p>
          <a:endParaRPr lang="uk-UA"/>
        </a:p>
      </dgm:t>
    </dgm:pt>
    <dgm:pt modelId="{852E0455-5642-40E5-BEA4-64A1AAEBC93B}" type="sibTrans" cxnId="{EE6B911F-CB42-461D-8A8D-AF7738E08CA0}">
      <dgm:prSet/>
      <dgm:spPr/>
      <dgm:t>
        <a:bodyPr/>
        <a:lstStyle/>
        <a:p>
          <a:endParaRPr lang="uk-UA"/>
        </a:p>
      </dgm:t>
    </dgm:pt>
    <dgm:pt modelId="{E52E8D29-ECD9-4D05-ADE6-03363A7696CB}">
      <dgm:prSet phldrT="[Текст]" custT="1"/>
      <dgm:spPr>
        <a:solidFill>
          <a:schemeClr val="tx2">
            <a:lumMod val="20000"/>
            <a:lumOff val="80000"/>
          </a:schemeClr>
        </a:solidFill>
        <a:ln>
          <a:noFill/>
        </a:ln>
        <a:effectLst>
          <a:glow>
            <a:schemeClr val="tx2">
              <a:lumMod val="40000"/>
              <a:lumOff val="60000"/>
            </a:schemeClr>
          </a:glow>
        </a:effectLst>
      </dgm:spPr>
      <dgm:t>
        <a:bodyPr/>
        <a:lstStyle/>
        <a:p>
          <a:r>
            <a:rPr lang="uk-UA" sz="2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історія України</a:t>
          </a:r>
          <a:r>
            <a:rPr lang="en-US" sz="2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uk-UA" sz="2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іноземна мова</a:t>
          </a:r>
          <a:endParaRPr lang="uk-UA" sz="2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CFA54D-E7C3-4732-AA9F-D2A5CBFD5373}" type="parTrans" cxnId="{376930CA-3AD4-459C-B067-4126D38CE9A3}">
      <dgm:prSet/>
      <dgm:spPr/>
      <dgm:t>
        <a:bodyPr/>
        <a:lstStyle/>
        <a:p>
          <a:endParaRPr lang="uk-UA"/>
        </a:p>
      </dgm:t>
    </dgm:pt>
    <dgm:pt modelId="{305A8A69-CD87-4B35-99BB-BA6B97A0E5CE}" type="sibTrans" cxnId="{376930CA-3AD4-459C-B067-4126D38CE9A3}">
      <dgm:prSet/>
      <dgm:spPr/>
      <dgm:t>
        <a:bodyPr/>
        <a:lstStyle/>
        <a:p>
          <a:endParaRPr lang="uk-UA"/>
        </a:p>
      </dgm:t>
    </dgm:pt>
    <dgm:pt modelId="{98927538-83A7-4527-AD32-29403CA1742E}">
      <dgm:prSet custT="1"/>
      <dgm:spPr>
        <a:solidFill>
          <a:schemeClr val="tx2">
            <a:lumMod val="20000"/>
            <a:lumOff val="80000"/>
          </a:schemeClr>
        </a:solidFill>
        <a:ln>
          <a:noFill/>
        </a:ln>
        <a:effectLst>
          <a:glow>
            <a:schemeClr val="tx2">
              <a:lumMod val="40000"/>
              <a:lumOff val="60000"/>
              <a:alpha val="94000"/>
            </a:schemeClr>
          </a:glow>
        </a:effectLst>
      </dgm:spPr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один предмет з переліку (історія України, біологія, географія, фізика, хімія, англійська мова, іспанська мова, німецька мова, французька мова) за вибором учня, студента</a:t>
          </a:r>
        </a:p>
        <a:p>
          <a:pPr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dirty="0"/>
        </a:p>
      </dgm:t>
    </dgm:pt>
    <dgm:pt modelId="{EF3F2BB0-9ECD-4956-9AEB-3C2978221F54}" type="parTrans" cxnId="{2E2A7893-10DA-47DD-978A-ABE9D730012C}">
      <dgm:prSet/>
      <dgm:spPr/>
      <dgm:t>
        <a:bodyPr/>
        <a:lstStyle/>
        <a:p>
          <a:endParaRPr lang="uk-UA"/>
        </a:p>
      </dgm:t>
    </dgm:pt>
    <dgm:pt modelId="{B4E2236A-6188-47EA-A1E2-9E92593AA814}" type="sibTrans" cxnId="{2E2A7893-10DA-47DD-978A-ABE9D730012C}">
      <dgm:prSet/>
      <dgm:spPr/>
      <dgm:t>
        <a:bodyPr/>
        <a:lstStyle/>
        <a:p>
          <a:endParaRPr lang="uk-UA"/>
        </a:p>
      </dgm:t>
    </dgm:pt>
    <dgm:pt modelId="{D58BF1DA-2DBE-4AA1-AD89-F312CC70D578}" type="pres">
      <dgm:prSet presAssocID="{6CA8F146-B434-4324-BF65-052EA87A4E3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631F89F6-9BCB-41AF-8654-05A731EC60C7}" type="pres">
      <dgm:prSet presAssocID="{567C8B8D-87A0-431E-ACD9-6A082894E705}" presName="root1" presStyleCnt="0"/>
      <dgm:spPr/>
    </dgm:pt>
    <dgm:pt modelId="{94D92123-4638-474D-B363-6C9A761B0C41}" type="pres">
      <dgm:prSet presAssocID="{567C8B8D-87A0-431E-ACD9-6A082894E705}" presName="LevelOneTextNode" presStyleLbl="node0" presStyleIdx="0" presStyleCnt="1" custScaleX="200274" custLinFactNeighborX="-4176" custLinFactNeighborY="-98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60AE0C6-39D6-4369-AC7F-CC4A23147CA9}" type="pres">
      <dgm:prSet presAssocID="{567C8B8D-87A0-431E-ACD9-6A082894E705}" presName="level2hierChild" presStyleCnt="0"/>
      <dgm:spPr/>
    </dgm:pt>
    <dgm:pt modelId="{8A0FF036-510D-49F6-A5A9-DA129F3181BF}" type="pres">
      <dgm:prSet presAssocID="{259CAF2B-AF6E-44BC-B049-DCACBE85DEE8}" presName="conn2-1" presStyleLbl="parChTrans1D2" presStyleIdx="0" presStyleCnt="4"/>
      <dgm:spPr/>
      <dgm:t>
        <a:bodyPr/>
        <a:lstStyle/>
        <a:p>
          <a:endParaRPr lang="uk-UA"/>
        </a:p>
      </dgm:t>
    </dgm:pt>
    <dgm:pt modelId="{D922A54B-BE60-4B09-8661-A5E25741F319}" type="pres">
      <dgm:prSet presAssocID="{259CAF2B-AF6E-44BC-B049-DCACBE85DEE8}" presName="connTx" presStyleLbl="parChTrans1D2" presStyleIdx="0" presStyleCnt="4"/>
      <dgm:spPr/>
      <dgm:t>
        <a:bodyPr/>
        <a:lstStyle/>
        <a:p>
          <a:endParaRPr lang="uk-UA"/>
        </a:p>
      </dgm:t>
    </dgm:pt>
    <dgm:pt modelId="{912D7730-0125-4130-9C85-3976356978B5}" type="pres">
      <dgm:prSet presAssocID="{77C042B6-CD7B-4955-9A85-200E2BAD6FE9}" presName="root2" presStyleCnt="0"/>
      <dgm:spPr/>
    </dgm:pt>
    <dgm:pt modelId="{267B8606-5B12-4BFC-85D7-263581B93A5D}" type="pres">
      <dgm:prSet presAssocID="{77C042B6-CD7B-4955-9A85-200E2BAD6FE9}" presName="LevelTwoTextNode" presStyleLbl="node2" presStyleIdx="0" presStyleCnt="4" custScaleX="134870" custScaleY="117162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DC620788-48D8-4524-83D9-262A3F5A3431}" type="pres">
      <dgm:prSet presAssocID="{77C042B6-CD7B-4955-9A85-200E2BAD6FE9}" presName="level3hierChild" presStyleCnt="0"/>
      <dgm:spPr/>
    </dgm:pt>
    <dgm:pt modelId="{EC0C5AB6-F8FF-43CD-A76F-554CCC019D21}" type="pres">
      <dgm:prSet presAssocID="{11D09E05-FC6F-4417-8C72-AAAA6F521733}" presName="conn2-1" presStyleLbl="parChTrans1D2" presStyleIdx="1" presStyleCnt="4"/>
      <dgm:spPr/>
      <dgm:t>
        <a:bodyPr/>
        <a:lstStyle/>
        <a:p>
          <a:endParaRPr lang="uk-UA"/>
        </a:p>
      </dgm:t>
    </dgm:pt>
    <dgm:pt modelId="{02A2C8F8-7248-4F51-87BB-3E55DB69DA21}" type="pres">
      <dgm:prSet presAssocID="{11D09E05-FC6F-4417-8C72-AAAA6F521733}" presName="connTx" presStyleLbl="parChTrans1D2" presStyleIdx="1" presStyleCnt="4"/>
      <dgm:spPr/>
      <dgm:t>
        <a:bodyPr/>
        <a:lstStyle/>
        <a:p>
          <a:endParaRPr lang="uk-UA"/>
        </a:p>
      </dgm:t>
    </dgm:pt>
    <dgm:pt modelId="{16EE6358-09DD-4A2F-8E84-18B7B8C93BEF}" type="pres">
      <dgm:prSet presAssocID="{5A91B4EA-680C-4AA5-BA6E-F512ABB50B0C}" presName="root2" presStyleCnt="0"/>
      <dgm:spPr/>
    </dgm:pt>
    <dgm:pt modelId="{B30CE01D-289E-4C3A-83A1-78F636AB896C}" type="pres">
      <dgm:prSet presAssocID="{5A91B4EA-680C-4AA5-BA6E-F512ABB50B0C}" presName="LevelTwoTextNode" presStyleLbl="node2" presStyleIdx="1" presStyleCnt="4" custScaleX="135417" custScaleY="9250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F38A99C7-79D4-4282-B59F-305579135671}" type="pres">
      <dgm:prSet presAssocID="{5A91B4EA-680C-4AA5-BA6E-F512ABB50B0C}" presName="level3hierChild" presStyleCnt="0"/>
      <dgm:spPr/>
    </dgm:pt>
    <dgm:pt modelId="{E5C77A0B-2513-4117-88FB-EF9534550372}" type="pres">
      <dgm:prSet presAssocID="{D2CFA54D-E7C3-4732-AA9F-D2A5CBFD5373}" presName="conn2-1" presStyleLbl="parChTrans1D2" presStyleIdx="2" presStyleCnt="4"/>
      <dgm:spPr/>
      <dgm:t>
        <a:bodyPr/>
        <a:lstStyle/>
        <a:p>
          <a:endParaRPr lang="uk-UA"/>
        </a:p>
      </dgm:t>
    </dgm:pt>
    <dgm:pt modelId="{6D588E73-C7D8-4211-B1BA-6D89F41B2615}" type="pres">
      <dgm:prSet presAssocID="{D2CFA54D-E7C3-4732-AA9F-D2A5CBFD5373}" presName="connTx" presStyleLbl="parChTrans1D2" presStyleIdx="2" presStyleCnt="4"/>
      <dgm:spPr/>
      <dgm:t>
        <a:bodyPr/>
        <a:lstStyle/>
        <a:p>
          <a:endParaRPr lang="uk-UA"/>
        </a:p>
      </dgm:t>
    </dgm:pt>
    <dgm:pt modelId="{3EBD7653-DA12-4D36-B4FC-F39D3F7980BD}" type="pres">
      <dgm:prSet presAssocID="{E52E8D29-ECD9-4D05-ADE6-03363A7696CB}" presName="root2" presStyleCnt="0"/>
      <dgm:spPr/>
    </dgm:pt>
    <dgm:pt modelId="{90D6411B-0E94-4422-9DBE-200A235B3502}" type="pres">
      <dgm:prSet presAssocID="{E52E8D29-ECD9-4D05-ADE6-03363A7696CB}" presName="LevelTwoTextNode" presStyleLbl="node2" presStyleIdx="2" presStyleCnt="4" custScaleX="134445" custScaleY="124115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1E43307F-04E9-4C16-9528-A0357881641C}" type="pres">
      <dgm:prSet presAssocID="{E52E8D29-ECD9-4D05-ADE6-03363A7696CB}" presName="level3hierChild" presStyleCnt="0"/>
      <dgm:spPr/>
    </dgm:pt>
    <dgm:pt modelId="{43574FBB-62A7-4F60-B147-AD902A319919}" type="pres">
      <dgm:prSet presAssocID="{EF3F2BB0-9ECD-4956-9AEB-3C2978221F54}" presName="conn2-1" presStyleLbl="parChTrans1D2" presStyleIdx="3" presStyleCnt="4"/>
      <dgm:spPr/>
      <dgm:t>
        <a:bodyPr/>
        <a:lstStyle/>
        <a:p>
          <a:endParaRPr lang="uk-UA"/>
        </a:p>
      </dgm:t>
    </dgm:pt>
    <dgm:pt modelId="{B1547413-A338-424C-9A74-E3DA2FED2594}" type="pres">
      <dgm:prSet presAssocID="{EF3F2BB0-9ECD-4956-9AEB-3C2978221F54}" presName="connTx" presStyleLbl="parChTrans1D2" presStyleIdx="3" presStyleCnt="4"/>
      <dgm:spPr/>
      <dgm:t>
        <a:bodyPr/>
        <a:lstStyle/>
        <a:p>
          <a:endParaRPr lang="uk-UA"/>
        </a:p>
      </dgm:t>
    </dgm:pt>
    <dgm:pt modelId="{303ABC09-FC76-40FA-97DB-99A8CCA9E1E4}" type="pres">
      <dgm:prSet presAssocID="{98927538-83A7-4527-AD32-29403CA1742E}" presName="root2" presStyleCnt="0"/>
      <dgm:spPr/>
    </dgm:pt>
    <dgm:pt modelId="{A6585F7A-2A58-4EFD-B563-4E3527504963}" type="pres">
      <dgm:prSet presAssocID="{98927538-83A7-4527-AD32-29403CA1742E}" presName="LevelTwoTextNode" presStyleLbl="node2" presStyleIdx="3" presStyleCnt="4" custScaleX="133474" custScaleY="18655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AA30A281-FFCC-4318-B4E9-3BEE70560743}" type="pres">
      <dgm:prSet presAssocID="{98927538-83A7-4527-AD32-29403CA1742E}" presName="level3hierChild" presStyleCnt="0"/>
      <dgm:spPr/>
    </dgm:pt>
  </dgm:ptLst>
  <dgm:cxnLst>
    <dgm:cxn modelId="{641FBE8F-DF70-4364-B3F8-1F651DE1BAC0}" type="presOf" srcId="{11D09E05-FC6F-4417-8C72-AAAA6F521733}" destId="{EC0C5AB6-F8FF-43CD-A76F-554CCC019D21}" srcOrd="0" destOrd="0" presId="urn:microsoft.com/office/officeart/2008/layout/HorizontalMultiLevelHierarchy"/>
    <dgm:cxn modelId="{2E2A7893-10DA-47DD-978A-ABE9D730012C}" srcId="{567C8B8D-87A0-431E-ACD9-6A082894E705}" destId="{98927538-83A7-4527-AD32-29403CA1742E}" srcOrd="3" destOrd="0" parTransId="{EF3F2BB0-9ECD-4956-9AEB-3C2978221F54}" sibTransId="{B4E2236A-6188-47EA-A1E2-9E92593AA814}"/>
    <dgm:cxn modelId="{A1BEEFCB-96A4-48D9-A970-D0DBB8F99B7C}" srcId="{567C8B8D-87A0-431E-ACD9-6A082894E705}" destId="{77C042B6-CD7B-4955-9A85-200E2BAD6FE9}" srcOrd="0" destOrd="0" parTransId="{259CAF2B-AF6E-44BC-B049-DCACBE85DEE8}" sibTransId="{E289C11E-1891-49B1-8E34-953F50035967}"/>
    <dgm:cxn modelId="{2D56CD2D-9B2F-4B95-91D7-6536B2B53809}" srcId="{6CA8F146-B434-4324-BF65-052EA87A4E38}" destId="{567C8B8D-87A0-431E-ACD9-6A082894E705}" srcOrd="0" destOrd="0" parTransId="{88795A88-629A-4F77-9EFA-182DFBD591F3}" sibTransId="{1DE3D4CE-981D-436C-8CFD-E50F64DA5974}"/>
    <dgm:cxn modelId="{EE6B911F-CB42-461D-8A8D-AF7738E08CA0}" srcId="{567C8B8D-87A0-431E-ACD9-6A082894E705}" destId="{5A91B4EA-680C-4AA5-BA6E-F512ABB50B0C}" srcOrd="1" destOrd="0" parTransId="{11D09E05-FC6F-4417-8C72-AAAA6F521733}" sibTransId="{852E0455-5642-40E5-BEA4-64A1AAEBC93B}"/>
    <dgm:cxn modelId="{376930CA-3AD4-459C-B067-4126D38CE9A3}" srcId="{567C8B8D-87A0-431E-ACD9-6A082894E705}" destId="{E52E8D29-ECD9-4D05-ADE6-03363A7696CB}" srcOrd="2" destOrd="0" parTransId="{D2CFA54D-E7C3-4732-AA9F-D2A5CBFD5373}" sibTransId="{305A8A69-CD87-4B35-99BB-BA6B97A0E5CE}"/>
    <dgm:cxn modelId="{55A601A1-9FC7-4311-B6FC-44C6B091D9CA}" type="presOf" srcId="{EF3F2BB0-9ECD-4956-9AEB-3C2978221F54}" destId="{43574FBB-62A7-4F60-B147-AD902A319919}" srcOrd="0" destOrd="0" presId="urn:microsoft.com/office/officeart/2008/layout/HorizontalMultiLevelHierarchy"/>
    <dgm:cxn modelId="{FBA639C7-8A2F-4381-AEA2-1917547FCAF6}" type="presOf" srcId="{6CA8F146-B434-4324-BF65-052EA87A4E38}" destId="{D58BF1DA-2DBE-4AA1-AD89-F312CC70D578}" srcOrd="0" destOrd="0" presId="urn:microsoft.com/office/officeart/2008/layout/HorizontalMultiLevelHierarchy"/>
    <dgm:cxn modelId="{89E216BE-08F7-41AF-B066-41E2C922271D}" type="presOf" srcId="{E52E8D29-ECD9-4D05-ADE6-03363A7696CB}" destId="{90D6411B-0E94-4422-9DBE-200A235B3502}" srcOrd="0" destOrd="0" presId="urn:microsoft.com/office/officeart/2008/layout/HorizontalMultiLevelHierarchy"/>
    <dgm:cxn modelId="{37075A37-D1D5-4F61-9A3C-8B2EF443C66B}" type="presOf" srcId="{77C042B6-CD7B-4955-9A85-200E2BAD6FE9}" destId="{267B8606-5B12-4BFC-85D7-263581B93A5D}" srcOrd="0" destOrd="0" presId="urn:microsoft.com/office/officeart/2008/layout/HorizontalMultiLevelHierarchy"/>
    <dgm:cxn modelId="{FF8E79D3-E1E9-4C3A-A96C-3A2D8192D4FB}" type="presOf" srcId="{259CAF2B-AF6E-44BC-B049-DCACBE85DEE8}" destId="{8A0FF036-510D-49F6-A5A9-DA129F3181BF}" srcOrd="0" destOrd="0" presId="urn:microsoft.com/office/officeart/2008/layout/HorizontalMultiLevelHierarchy"/>
    <dgm:cxn modelId="{97B45DA5-9E56-4169-8FA1-05DF2B5A4B4B}" type="presOf" srcId="{5A91B4EA-680C-4AA5-BA6E-F512ABB50B0C}" destId="{B30CE01D-289E-4C3A-83A1-78F636AB896C}" srcOrd="0" destOrd="0" presId="urn:microsoft.com/office/officeart/2008/layout/HorizontalMultiLevelHierarchy"/>
    <dgm:cxn modelId="{10F40A9D-42A1-427C-817E-208FEB5F7B4B}" type="presOf" srcId="{259CAF2B-AF6E-44BC-B049-DCACBE85DEE8}" destId="{D922A54B-BE60-4B09-8661-A5E25741F319}" srcOrd="1" destOrd="0" presId="urn:microsoft.com/office/officeart/2008/layout/HorizontalMultiLevelHierarchy"/>
    <dgm:cxn modelId="{428BFA68-359F-42A5-A8A4-987313D74371}" type="presOf" srcId="{D2CFA54D-E7C3-4732-AA9F-D2A5CBFD5373}" destId="{E5C77A0B-2513-4117-88FB-EF9534550372}" srcOrd="0" destOrd="0" presId="urn:microsoft.com/office/officeart/2008/layout/HorizontalMultiLevelHierarchy"/>
    <dgm:cxn modelId="{F87354A9-47A0-4A22-BD32-9A908C7FA8B6}" type="presOf" srcId="{EF3F2BB0-9ECD-4956-9AEB-3C2978221F54}" destId="{B1547413-A338-424C-9A74-E3DA2FED2594}" srcOrd="1" destOrd="0" presId="urn:microsoft.com/office/officeart/2008/layout/HorizontalMultiLevelHierarchy"/>
    <dgm:cxn modelId="{944C3840-BD5D-49E5-8476-36C2AAC7B47A}" type="presOf" srcId="{98927538-83A7-4527-AD32-29403CA1742E}" destId="{A6585F7A-2A58-4EFD-B563-4E3527504963}" srcOrd="0" destOrd="0" presId="urn:microsoft.com/office/officeart/2008/layout/HorizontalMultiLevelHierarchy"/>
    <dgm:cxn modelId="{9FDEF632-15EC-4563-BF33-68489787F7BA}" type="presOf" srcId="{11D09E05-FC6F-4417-8C72-AAAA6F521733}" destId="{02A2C8F8-7248-4F51-87BB-3E55DB69DA21}" srcOrd="1" destOrd="0" presId="urn:microsoft.com/office/officeart/2008/layout/HorizontalMultiLevelHierarchy"/>
    <dgm:cxn modelId="{A1CEF636-4E86-4BED-A457-4D0E40787EB3}" type="presOf" srcId="{567C8B8D-87A0-431E-ACD9-6A082894E705}" destId="{94D92123-4638-474D-B363-6C9A761B0C41}" srcOrd="0" destOrd="0" presId="urn:microsoft.com/office/officeart/2008/layout/HorizontalMultiLevelHierarchy"/>
    <dgm:cxn modelId="{8508CEE6-D58B-424A-A2AA-07DF8F9FAC2F}" type="presOf" srcId="{D2CFA54D-E7C3-4732-AA9F-D2A5CBFD5373}" destId="{6D588E73-C7D8-4211-B1BA-6D89F41B2615}" srcOrd="1" destOrd="0" presId="urn:microsoft.com/office/officeart/2008/layout/HorizontalMultiLevelHierarchy"/>
    <dgm:cxn modelId="{3C09D9F0-976C-4F6B-B162-CCDA9DD71D29}" type="presParOf" srcId="{D58BF1DA-2DBE-4AA1-AD89-F312CC70D578}" destId="{631F89F6-9BCB-41AF-8654-05A731EC60C7}" srcOrd="0" destOrd="0" presId="urn:microsoft.com/office/officeart/2008/layout/HorizontalMultiLevelHierarchy"/>
    <dgm:cxn modelId="{DCA46533-567B-4712-8BF6-8EF3ABCAC794}" type="presParOf" srcId="{631F89F6-9BCB-41AF-8654-05A731EC60C7}" destId="{94D92123-4638-474D-B363-6C9A761B0C41}" srcOrd="0" destOrd="0" presId="urn:microsoft.com/office/officeart/2008/layout/HorizontalMultiLevelHierarchy"/>
    <dgm:cxn modelId="{C61109E3-5711-4143-A67F-C6CB631A7E72}" type="presParOf" srcId="{631F89F6-9BCB-41AF-8654-05A731EC60C7}" destId="{960AE0C6-39D6-4369-AC7F-CC4A23147CA9}" srcOrd="1" destOrd="0" presId="urn:microsoft.com/office/officeart/2008/layout/HorizontalMultiLevelHierarchy"/>
    <dgm:cxn modelId="{4BC13CC4-46DE-469B-8B6A-D4060AC808E4}" type="presParOf" srcId="{960AE0C6-39D6-4369-AC7F-CC4A23147CA9}" destId="{8A0FF036-510D-49F6-A5A9-DA129F3181BF}" srcOrd="0" destOrd="0" presId="urn:microsoft.com/office/officeart/2008/layout/HorizontalMultiLevelHierarchy"/>
    <dgm:cxn modelId="{CB2EEF22-C1C5-40EA-A4ED-36338A700B7E}" type="presParOf" srcId="{8A0FF036-510D-49F6-A5A9-DA129F3181BF}" destId="{D922A54B-BE60-4B09-8661-A5E25741F319}" srcOrd="0" destOrd="0" presId="urn:microsoft.com/office/officeart/2008/layout/HorizontalMultiLevelHierarchy"/>
    <dgm:cxn modelId="{482AD2D0-452E-41A1-8342-D9757907885C}" type="presParOf" srcId="{960AE0C6-39D6-4369-AC7F-CC4A23147CA9}" destId="{912D7730-0125-4130-9C85-3976356978B5}" srcOrd="1" destOrd="0" presId="urn:microsoft.com/office/officeart/2008/layout/HorizontalMultiLevelHierarchy"/>
    <dgm:cxn modelId="{F4807E74-B9F6-4291-9C4D-9FD534137C28}" type="presParOf" srcId="{912D7730-0125-4130-9C85-3976356978B5}" destId="{267B8606-5B12-4BFC-85D7-263581B93A5D}" srcOrd="0" destOrd="0" presId="urn:microsoft.com/office/officeart/2008/layout/HorizontalMultiLevelHierarchy"/>
    <dgm:cxn modelId="{8AAD2E73-5203-4316-866F-7E5F050395A9}" type="presParOf" srcId="{912D7730-0125-4130-9C85-3976356978B5}" destId="{DC620788-48D8-4524-83D9-262A3F5A3431}" srcOrd="1" destOrd="0" presId="urn:microsoft.com/office/officeart/2008/layout/HorizontalMultiLevelHierarchy"/>
    <dgm:cxn modelId="{4B128CE4-E2AD-4CF0-AA0F-FF3412F81C0A}" type="presParOf" srcId="{960AE0C6-39D6-4369-AC7F-CC4A23147CA9}" destId="{EC0C5AB6-F8FF-43CD-A76F-554CCC019D21}" srcOrd="2" destOrd="0" presId="urn:microsoft.com/office/officeart/2008/layout/HorizontalMultiLevelHierarchy"/>
    <dgm:cxn modelId="{D1AFE24A-7DF9-41DC-A7D5-6FB1EC78C39E}" type="presParOf" srcId="{EC0C5AB6-F8FF-43CD-A76F-554CCC019D21}" destId="{02A2C8F8-7248-4F51-87BB-3E55DB69DA21}" srcOrd="0" destOrd="0" presId="urn:microsoft.com/office/officeart/2008/layout/HorizontalMultiLevelHierarchy"/>
    <dgm:cxn modelId="{773D2C96-D7F6-486A-9025-96514B0ED40E}" type="presParOf" srcId="{960AE0C6-39D6-4369-AC7F-CC4A23147CA9}" destId="{16EE6358-09DD-4A2F-8E84-18B7B8C93BEF}" srcOrd="3" destOrd="0" presId="urn:microsoft.com/office/officeart/2008/layout/HorizontalMultiLevelHierarchy"/>
    <dgm:cxn modelId="{D50D57BD-E938-4D2A-BB3C-63E093D5861C}" type="presParOf" srcId="{16EE6358-09DD-4A2F-8E84-18B7B8C93BEF}" destId="{B30CE01D-289E-4C3A-83A1-78F636AB896C}" srcOrd="0" destOrd="0" presId="urn:microsoft.com/office/officeart/2008/layout/HorizontalMultiLevelHierarchy"/>
    <dgm:cxn modelId="{A4F19654-5304-4CA5-AF9F-F09EB1E72F7D}" type="presParOf" srcId="{16EE6358-09DD-4A2F-8E84-18B7B8C93BEF}" destId="{F38A99C7-79D4-4282-B59F-305579135671}" srcOrd="1" destOrd="0" presId="urn:microsoft.com/office/officeart/2008/layout/HorizontalMultiLevelHierarchy"/>
    <dgm:cxn modelId="{73938E56-2DF9-4911-A2BD-421C76E76055}" type="presParOf" srcId="{960AE0C6-39D6-4369-AC7F-CC4A23147CA9}" destId="{E5C77A0B-2513-4117-88FB-EF9534550372}" srcOrd="4" destOrd="0" presId="urn:microsoft.com/office/officeart/2008/layout/HorizontalMultiLevelHierarchy"/>
    <dgm:cxn modelId="{E40C5390-BC05-4EE5-A80B-BB826EB5E237}" type="presParOf" srcId="{E5C77A0B-2513-4117-88FB-EF9534550372}" destId="{6D588E73-C7D8-4211-B1BA-6D89F41B2615}" srcOrd="0" destOrd="0" presId="urn:microsoft.com/office/officeart/2008/layout/HorizontalMultiLevelHierarchy"/>
    <dgm:cxn modelId="{DE7D0103-BE37-4693-A463-3EEA46610235}" type="presParOf" srcId="{960AE0C6-39D6-4369-AC7F-CC4A23147CA9}" destId="{3EBD7653-DA12-4D36-B4FC-F39D3F7980BD}" srcOrd="5" destOrd="0" presId="urn:microsoft.com/office/officeart/2008/layout/HorizontalMultiLevelHierarchy"/>
    <dgm:cxn modelId="{86C6694A-A7F3-49D7-8FF4-B9D9681F24A6}" type="presParOf" srcId="{3EBD7653-DA12-4D36-B4FC-F39D3F7980BD}" destId="{90D6411B-0E94-4422-9DBE-200A235B3502}" srcOrd="0" destOrd="0" presId="urn:microsoft.com/office/officeart/2008/layout/HorizontalMultiLevelHierarchy"/>
    <dgm:cxn modelId="{BF5EDB48-32CF-40FE-A20F-5DA312C70CB6}" type="presParOf" srcId="{3EBD7653-DA12-4D36-B4FC-F39D3F7980BD}" destId="{1E43307F-04E9-4C16-9528-A0357881641C}" srcOrd="1" destOrd="0" presId="urn:microsoft.com/office/officeart/2008/layout/HorizontalMultiLevelHierarchy"/>
    <dgm:cxn modelId="{4EDEF09B-75D4-4760-A6A9-AD09AB5F55D0}" type="presParOf" srcId="{960AE0C6-39D6-4369-AC7F-CC4A23147CA9}" destId="{43574FBB-62A7-4F60-B147-AD902A319919}" srcOrd="6" destOrd="0" presId="urn:microsoft.com/office/officeart/2008/layout/HorizontalMultiLevelHierarchy"/>
    <dgm:cxn modelId="{AD9954C2-DBD5-47E8-9897-16B843B30465}" type="presParOf" srcId="{43574FBB-62A7-4F60-B147-AD902A319919}" destId="{B1547413-A338-424C-9A74-E3DA2FED2594}" srcOrd="0" destOrd="0" presId="urn:microsoft.com/office/officeart/2008/layout/HorizontalMultiLevelHierarchy"/>
    <dgm:cxn modelId="{1F067DAE-152C-49AF-9FF5-5B991FDA4DB3}" type="presParOf" srcId="{960AE0C6-39D6-4369-AC7F-CC4A23147CA9}" destId="{303ABC09-FC76-40FA-97DB-99A8CCA9E1E4}" srcOrd="7" destOrd="0" presId="urn:microsoft.com/office/officeart/2008/layout/HorizontalMultiLevelHierarchy"/>
    <dgm:cxn modelId="{F0F6E1DA-5AEE-4B50-A46E-4D46C014C207}" type="presParOf" srcId="{303ABC09-FC76-40FA-97DB-99A8CCA9E1E4}" destId="{A6585F7A-2A58-4EFD-B563-4E3527504963}" srcOrd="0" destOrd="0" presId="urn:microsoft.com/office/officeart/2008/layout/HorizontalMultiLevelHierarchy"/>
    <dgm:cxn modelId="{69FA74AD-7FB7-4318-9672-38C543F7E13C}" type="presParOf" srcId="{303ABC09-FC76-40FA-97DB-99A8CCA9E1E4}" destId="{AA30A281-FFCC-4318-B4E9-3BEE70560743}" srcOrd="1" destOrd="0" presId="urn:microsoft.com/office/officeart/2008/layout/HorizontalMultiLevelHierarchy"/>
  </dgm:cxnLst>
  <dgm:bg>
    <a:effectLst>
      <a:glow rad="127000">
        <a:schemeClr val="accent1"/>
      </a:glow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574FBB-62A7-4F60-B147-AD902A319919}">
      <dsp:nvSpPr>
        <dsp:cNvPr id="0" name=""/>
        <dsp:cNvSpPr/>
      </dsp:nvSpPr>
      <dsp:spPr>
        <a:xfrm>
          <a:off x="1915501" y="2662384"/>
          <a:ext cx="624362" cy="18335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2181" y="0"/>
              </a:lnTo>
              <a:lnTo>
                <a:pt x="312181" y="1833517"/>
              </a:lnTo>
              <a:lnTo>
                <a:pt x="624362" y="183351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600" kern="1200"/>
        </a:p>
      </dsp:txBody>
      <dsp:txXfrm>
        <a:off x="2179260" y="3530720"/>
        <a:ext cx="96845" cy="96845"/>
      </dsp:txXfrm>
    </dsp:sp>
    <dsp:sp modelId="{E5C77A0B-2513-4117-88FB-EF9534550372}">
      <dsp:nvSpPr>
        <dsp:cNvPr id="0" name=""/>
        <dsp:cNvSpPr/>
      </dsp:nvSpPr>
      <dsp:spPr>
        <a:xfrm>
          <a:off x="1915501" y="2662384"/>
          <a:ext cx="624362" cy="2198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2181" y="0"/>
              </a:lnTo>
              <a:lnTo>
                <a:pt x="312181" y="219879"/>
              </a:lnTo>
              <a:lnTo>
                <a:pt x="624362" y="21987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2211134" y="2755775"/>
        <a:ext cx="33097" cy="33097"/>
      </dsp:txXfrm>
    </dsp:sp>
    <dsp:sp modelId="{EC0C5AB6-F8FF-43CD-A76F-554CCC019D21}">
      <dsp:nvSpPr>
        <dsp:cNvPr id="0" name=""/>
        <dsp:cNvSpPr/>
      </dsp:nvSpPr>
      <dsp:spPr>
        <a:xfrm>
          <a:off x="1915501" y="1689401"/>
          <a:ext cx="624362" cy="972982"/>
        </a:xfrm>
        <a:custGeom>
          <a:avLst/>
          <a:gdLst/>
          <a:ahLst/>
          <a:cxnLst/>
          <a:rect l="0" t="0" r="0" b="0"/>
          <a:pathLst>
            <a:path>
              <a:moveTo>
                <a:pt x="0" y="972982"/>
              </a:moveTo>
              <a:lnTo>
                <a:pt x="312181" y="972982"/>
              </a:lnTo>
              <a:lnTo>
                <a:pt x="312181" y="0"/>
              </a:lnTo>
              <a:lnTo>
                <a:pt x="624362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2198781" y="2146991"/>
        <a:ext cx="57804" cy="57804"/>
      </dsp:txXfrm>
    </dsp:sp>
    <dsp:sp modelId="{8A0FF036-510D-49F6-A5A9-DA129F3181BF}">
      <dsp:nvSpPr>
        <dsp:cNvPr id="0" name=""/>
        <dsp:cNvSpPr/>
      </dsp:nvSpPr>
      <dsp:spPr>
        <a:xfrm>
          <a:off x="1915501" y="527647"/>
          <a:ext cx="624362" cy="2134737"/>
        </a:xfrm>
        <a:custGeom>
          <a:avLst/>
          <a:gdLst/>
          <a:ahLst/>
          <a:cxnLst/>
          <a:rect l="0" t="0" r="0" b="0"/>
          <a:pathLst>
            <a:path>
              <a:moveTo>
                <a:pt x="0" y="2134737"/>
              </a:moveTo>
              <a:lnTo>
                <a:pt x="312181" y="2134737"/>
              </a:lnTo>
              <a:lnTo>
                <a:pt x="312181" y="0"/>
              </a:lnTo>
              <a:lnTo>
                <a:pt x="624362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700" kern="1200"/>
        </a:p>
      </dsp:txBody>
      <dsp:txXfrm>
        <a:off x="2172079" y="1539411"/>
        <a:ext cx="111208" cy="111208"/>
      </dsp:txXfrm>
    </dsp:sp>
    <dsp:sp modelId="{94D92123-4638-474D-B363-6C9A761B0C41}">
      <dsp:nvSpPr>
        <dsp:cNvPr id="0" name=""/>
        <dsp:cNvSpPr/>
      </dsp:nvSpPr>
      <dsp:spPr>
        <a:xfrm rot="16200000">
          <a:off x="-1335297" y="1766348"/>
          <a:ext cx="4709527" cy="1792072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19050" cap="flat" cmpd="sng" algn="ctr">
          <a:noFill/>
          <a:prstDash val="solid"/>
        </a:ln>
        <a:effectLst>
          <a:glow>
            <a:schemeClr val="tx2">
              <a:lumMod val="60000"/>
              <a:lumOff val="40000"/>
              <a:alpha val="98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36000" tIns="22860" rIns="3600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 smtClean="0">
              <a:latin typeface="+mn-lt"/>
            </a:rPr>
            <a:t> </a:t>
          </a:r>
          <a:r>
            <a:rPr lang="uk-UA" sz="36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ЗЗСО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ЗВО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ЗПО</a:t>
          </a:r>
          <a:endParaRPr lang="uk-UA" sz="3600" kern="1200" dirty="0"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1335297" y="1766348"/>
        <a:ext cx="4709527" cy="1792072"/>
      </dsp:txXfrm>
    </dsp:sp>
    <dsp:sp modelId="{267B8606-5B12-4BFC-85D7-263581B93A5D}">
      <dsp:nvSpPr>
        <dsp:cNvPr id="0" name=""/>
        <dsp:cNvSpPr/>
      </dsp:nvSpPr>
      <dsp:spPr>
        <a:xfrm>
          <a:off x="2539864" y="3458"/>
          <a:ext cx="3958403" cy="1048377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19050" cap="flat" cmpd="sng" algn="ctr">
          <a:noFill/>
          <a:prstDash val="solid"/>
        </a:ln>
        <a:effectLst>
          <a:glow>
            <a:schemeClr val="tx2">
              <a:lumMod val="20000"/>
              <a:lumOff val="80000"/>
              <a:alpha val="84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українська мова</a:t>
          </a:r>
          <a:endParaRPr lang="uk-UA" sz="2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39864" y="3458"/>
        <a:ext cx="3958403" cy="1048377"/>
      </dsp:txXfrm>
    </dsp:sp>
    <dsp:sp modelId="{B30CE01D-289E-4C3A-83A1-78F636AB896C}">
      <dsp:nvSpPr>
        <dsp:cNvPr id="0" name=""/>
        <dsp:cNvSpPr/>
      </dsp:nvSpPr>
      <dsp:spPr>
        <a:xfrm>
          <a:off x="2539864" y="1275538"/>
          <a:ext cx="3974458" cy="827726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19050" cap="flat" cmpd="sng" algn="ctr">
          <a:noFill/>
          <a:prstDash val="solid"/>
        </a:ln>
        <a:effectLst>
          <a:glow>
            <a:schemeClr val="tx2">
              <a:lumMod val="40000"/>
              <a:lumOff val="6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0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математика</a:t>
          </a:r>
          <a:endParaRPr lang="uk-UA" sz="2400" b="0" kern="1200" dirty="0"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39864" y="1275538"/>
        <a:ext cx="3974458" cy="827726"/>
      </dsp:txXfrm>
    </dsp:sp>
    <dsp:sp modelId="{90D6411B-0E94-4422-9DBE-200A235B3502}">
      <dsp:nvSpPr>
        <dsp:cNvPr id="0" name=""/>
        <dsp:cNvSpPr/>
      </dsp:nvSpPr>
      <dsp:spPr>
        <a:xfrm>
          <a:off x="2539864" y="2326967"/>
          <a:ext cx="3945930" cy="1110593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19050" cap="flat" cmpd="sng" algn="ctr">
          <a:noFill/>
          <a:prstDash val="solid"/>
        </a:ln>
        <a:effectLst>
          <a:glow>
            <a:schemeClr val="tx2">
              <a:lumMod val="40000"/>
              <a:lumOff val="6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історія України</a:t>
          </a:r>
          <a:r>
            <a:rPr lang="en-US" sz="2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uk-UA" sz="2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іноземна мова</a:t>
          </a:r>
          <a:endParaRPr lang="uk-UA" sz="2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39864" y="2326967"/>
        <a:ext cx="3945930" cy="1110593"/>
      </dsp:txXfrm>
    </dsp:sp>
    <dsp:sp modelId="{A6585F7A-2A58-4EFD-B563-4E3527504963}">
      <dsp:nvSpPr>
        <dsp:cNvPr id="0" name=""/>
        <dsp:cNvSpPr/>
      </dsp:nvSpPr>
      <dsp:spPr>
        <a:xfrm>
          <a:off x="2539864" y="3661263"/>
          <a:ext cx="3917431" cy="1669277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19050" cap="flat" cmpd="sng" algn="ctr">
          <a:noFill/>
          <a:prstDash val="solid"/>
        </a:ln>
        <a:effectLst>
          <a:glow>
            <a:schemeClr val="tx2">
              <a:lumMod val="40000"/>
              <a:lumOff val="60000"/>
              <a:alpha val="94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один предмет з переліку (історія України, біологія, географія, фізика, хімія, англійська мова, іспанська мова, німецька мова, французька мова) за вибором учня, студента</a:t>
          </a:r>
        </a:p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kern="1200" dirty="0"/>
        </a:p>
      </dsp:txBody>
      <dsp:txXfrm>
        <a:off x="2539864" y="3661263"/>
        <a:ext cx="3917431" cy="16692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D64BF-DC9C-4FB2-990F-2C287721AC6B}" type="datetimeFigureOut">
              <a:rPr lang="uk-UA" smtClean="0"/>
              <a:t>24.11.2020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1B139F-23BB-4522-AC3C-901637E71F3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8508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2141492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620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7691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7504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812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56454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0402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398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358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7993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274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361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43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0096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1367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319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037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046194-4D5E-415E-9CC6-2D881C5EC74C}" type="datetimeFigureOut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24.11.2020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E9EEF-F12F-428C-AE60-5AE2D187E80D}" type="slidenum">
              <a:rPr kumimoji="0" lang="uk-U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4499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3917" r:id="rId12"/>
    <p:sldLayoutId id="2147483918" r:id="rId13"/>
    <p:sldLayoutId id="2147483919" r:id="rId14"/>
    <p:sldLayoutId id="2147483920" r:id="rId15"/>
    <p:sldLayoutId id="2147483921" r:id="rId16"/>
    <p:sldLayoutId id="214748392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kyivtest.org.ua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tmp"/><Relationship Id="rId4" Type="http://schemas.openxmlformats.org/officeDocument/2006/relationships/image" Target="../media/image5.tm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tmp"/><Relationship Id="rId5" Type="http://schemas.openxmlformats.org/officeDocument/2006/relationships/image" Target="../media/image8.tmp"/><Relationship Id="rId4" Type="http://schemas.openxmlformats.org/officeDocument/2006/relationships/image" Target="../media/image7.tm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mp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tm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tmp"/><Relationship Id="rId5" Type="http://schemas.openxmlformats.org/officeDocument/2006/relationships/image" Target="../media/image8.tmp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tmp"/><Relationship Id="rId5" Type="http://schemas.openxmlformats.org/officeDocument/2006/relationships/image" Target="../media/image18.tmp"/><Relationship Id="rId4" Type="http://schemas.openxmlformats.org/officeDocument/2006/relationships/image" Target="../media/image17.tm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tmp"/><Relationship Id="rId5" Type="http://schemas.openxmlformats.org/officeDocument/2006/relationships/image" Target="../media/image21.tmp"/><Relationship Id="rId4" Type="http://schemas.openxmlformats.org/officeDocument/2006/relationships/image" Target="../media/image20.tm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tmp"/><Relationship Id="rId5" Type="http://schemas.openxmlformats.org/officeDocument/2006/relationships/image" Target="../media/image24.tmp"/><Relationship Id="rId4" Type="http://schemas.openxmlformats.org/officeDocument/2006/relationships/image" Target="../media/image23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mp"/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8.png"/><Relationship Id="rId4" Type="http://schemas.openxmlformats.org/officeDocument/2006/relationships/hyperlink" Target="http://kievtest.org.ua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tmp"/><Relationship Id="rId4" Type="http://schemas.openxmlformats.org/officeDocument/2006/relationships/image" Target="../media/image29.tm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1119430" y="-1257420"/>
            <a:ext cx="8651297" cy="890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143000" y="1586595"/>
            <a:ext cx="7357916" cy="2893325"/>
          </a:xfr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uk-UA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00CC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Schoolbook" panose="02040604050505020304" pitchFamily="18" charset="0"/>
              </a:rPr>
              <a:t> </a:t>
            </a:r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ЗОВНІШНЄ НЕЗАЛЕЖНЕ </a:t>
            </a:r>
            <a:r>
              <a:rPr lang="uk-UA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ОЦІНЮВАННЯ</a:t>
            </a:r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-</a:t>
            </a:r>
            <a:r>
              <a:rPr lang="uk-UA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Schoolbook" panose="02040604050505020304" pitchFamily="18" charset="0"/>
              </a:rPr>
              <a:t>2021</a:t>
            </a:r>
            <a:endParaRPr lang="en-US" sz="5400" dirty="0">
              <a:ln w="9525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217435"/>
            <a:ext cx="2237820" cy="135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8261" y="318867"/>
            <a:ext cx="1486439" cy="899015"/>
          </a:xfrm>
          <a:prstGeom prst="rect">
            <a:avLst/>
          </a:prstGeom>
        </p:spPr>
      </p:pic>
      <p:sp>
        <p:nvSpPr>
          <p:cNvPr id="11" name="Прямокутник 10"/>
          <p:cNvSpPr/>
          <p:nvPr/>
        </p:nvSpPr>
        <p:spPr>
          <a:xfrm>
            <a:off x="911882" y="1876560"/>
            <a:ext cx="7892818" cy="4169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554"/>
              </a:spcAft>
              <a:defRPr/>
            </a:pPr>
            <a:r>
              <a:rPr lang="uk-UA" sz="18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Комплекти реєстраційних документів можна:</a:t>
            </a:r>
          </a:p>
          <a:p>
            <a:pPr marL="316531" indent="-316531">
              <a:spcAft>
                <a:spcPts val="554"/>
              </a:spcAft>
              <a:buFontTx/>
              <a:buAutoNum type="arabicParenR"/>
              <a:defRPr/>
            </a:pPr>
            <a:r>
              <a:rPr lang="uk-UA" sz="18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надіслати </a:t>
            </a:r>
            <a:r>
              <a:rPr lang="uk-UA" sz="184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рекомендованим листом </a:t>
            </a:r>
            <a:r>
              <a:rPr lang="uk-UA" sz="18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адресу</a:t>
            </a:r>
            <a:r>
              <a:rPr lang="uk-UA" sz="1846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554"/>
              </a:spcAft>
              <a:defRPr/>
            </a:pPr>
            <a:r>
              <a:rPr lang="uk-UA" sz="1846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uk-UA" sz="1846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Київський РЦОЯО, а/с 86, м. Київ, 02192</a:t>
            </a:r>
          </a:p>
          <a:p>
            <a:pPr marL="316531" indent="-316531">
              <a:spcAft>
                <a:spcPts val="554"/>
              </a:spcAft>
              <a:buAutoNum type="arabicParenR" startAt="2"/>
              <a:defRPr/>
            </a:pPr>
            <a:r>
              <a:rPr lang="uk-UA" sz="18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передати </a:t>
            </a:r>
            <a:r>
              <a:rPr lang="uk-UA" sz="184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нарочним </a:t>
            </a:r>
            <a:r>
              <a:rPr lang="uk-UA" sz="18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адресою</a:t>
            </a:r>
          </a:p>
          <a:p>
            <a:pPr>
              <a:spcAft>
                <a:spcPts val="554"/>
              </a:spcAft>
              <a:defRPr/>
            </a:pPr>
            <a:r>
              <a:rPr lang="uk-UA" sz="1846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uk-UA" sz="1846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Київського РЦОЯО</a:t>
            </a:r>
            <a:r>
              <a:rPr lang="uk-UA" sz="1846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46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(вулиця Міста Шалетт, 1а, м. Київ)</a:t>
            </a:r>
          </a:p>
          <a:p>
            <a:endParaRPr lang="uk-UA" sz="1846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Рекомендуємо подавати документи:</a:t>
            </a:r>
          </a:p>
          <a:p>
            <a:endParaRPr lang="uk-UA" sz="1846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7398" indent="-237398">
              <a:buFont typeface="Arial" panose="020B0604020202020204" pitchFamily="34" charset="0"/>
              <a:buChar char="•"/>
            </a:pPr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sz="1846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10.02.2021 </a:t>
            </a:r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18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заклади з кількістю здобувачів освіти</a:t>
            </a:r>
            <a:r>
              <a:rPr lang="uk-UA" sz="1846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 10 осіб</a:t>
            </a:r>
          </a:p>
          <a:p>
            <a:endParaRPr lang="uk-UA" sz="1846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7398" indent="-237398">
              <a:buFont typeface="Arial" panose="020B0604020202020204" pitchFamily="34" charset="0"/>
              <a:buChar char="•"/>
            </a:pPr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sz="1846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20.02.2021 </a:t>
            </a:r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846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заклади з кількістю здобувачів освіти </a:t>
            </a:r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 30 осіб  </a:t>
            </a:r>
          </a:p>
          <a:p>
            <a:endParaRPr lang="uk-UA" sz="1846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7398" indent="-237398">
              <a:buFont typeface="Arial" panose="020B0604020202020204" pitchFamily="34" charset="0"/>
              <a:buChar char="•"/>
            </a:pPr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uk-UA" sz="1846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46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25.02.2021 </a:t>
            </a:r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846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заклади з кількістю здобувачів освіти </a:t>
            </a:r>
            <a:r>
              <a:rPr lang="uk-UA" sz="1846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більше 30 осіб</a:t>
            </a:r>
            <a:endParaRPr lang="uk-UA" sz="1846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441901" y="-697776"/>
            <a:ext cx="7855662" cy="329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кутник 9"/>
          <p:cNvSpPr/>
          <p:nvPr/>
        </p:nvSpPr>
        <p:spPr>
          <a:xfrm>
            <a:off x="923255" y="381000"/>
            <a:ext cx="60278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Відправлення комплектів реєстраційних документів</a:t>
            </a:r>
            <a:endParaRPr lang="uk-UA" sz="32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4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1045716" y="1650926"/>
            <a:ext cx="7582106" cy="346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209800" y="3293334"/>
            <a:ext cx="4724400" cy="761999"/>
          </a:xfrm>
        </p:spPr>
        <p:txBody>
          <a:bodyPr>
            <a:no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ПРОБНЕ ЗНО-2021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1935" y="226748"/>
            <a:ext cx="1494414" cy="90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332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608679" y="-740081"/>
            <a:ext cx="7127357" cy="309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531" y="355928"/>
            <a:ext cx="6122271" cy="914399"/>
          </a:xfrm>
        </p:spPr>
        <p:txBody>
          <a:bodyPr>
            <a:normAutofit/>
          </a:bodyPr>
          <a:lstStyle/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ПРОБНЕ ЗНО-2021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93176" y="1614708"/>
            <a:ext cx="7665024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700" b="1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Мета - ознайомитися із:</a:t>
            </a:r>
          </a:p>
          <a:p>
            <a:pPr algn="just"/>
            <a:endParaRPr lang="uk-UA" sz="1700" b="1" dirty="0" smtClean="0">
              <a:solidFill>
                <a:srgbClr val="0D0D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700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процедурою </a:t>
            </a:r>
            <a:r>
              <a:rPr lang="uk-UA" sz="1700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 зовнішнього незалежного оцінювання (з порядком доступу до пункту тестування і робочого місця, особливостями роботи із бланками відповідей тощо</a:t>
            </a:r>
            <a:r>
              <a:rPr lang="uk-UA" sz="1700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endParaRPr lang="uk-UA" sz="1700" dirty="0" smtClean="0">
              <a:solidFill>
                <a:srgbClr val="0D0D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700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структурою </a:t>
            </a:r>
            <a:r>
              <a:rPr lang="uk-UA" sz="1700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змістом тестових </a:t>
            </a:r>
            <a:r>
              <a:rPr lang="uk-UA" sz="1700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зошитів</a:t>
            </a:r>
            <a:endParaRPr lang="uk-UA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8470" y="271473"/>
            <a:ext cx="1317136" cy="808440"/>
          </a:xfrm>
          <a:prstGeom prst="rect">
            <a:avLst/>
          </a:prstGeom>
        </p:spPr>
      </p:pic>
      <p:sp>
        <p:nvSpPr>
          <p:cNvPr id="11" name="Прямокутник 10"/>
          <p:cNvSpPr/>
          <p:nvPr/>
        </p:nvSpPr>
        <p:spPr>
          <a:xfrm>
            <a:off x="5334000" y="3964472"/>
            <a:ext cx="351160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1600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1600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 і література,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1600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 України,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1600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  <a:r>
              <a:rPr lang="uk-UA" sz="1600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k-UA" sz="1600" dirty="0" smtClean="0">
              <a:solidFill>
                <a:srgbClr val="0D0D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1600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біологія</a:t>
            </a:r>
            <a:r>
              <a:rPr lang="uk-UA" sz="1600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k-UA" sz="1600" dirty="0" smtClean="0">
              <a:solidFill>
                <a:srgbClr val="0D0D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1600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географія</a:t>
            </a:r>
            <a:r>
              <a:rPr lang="uk-UA" sz="1600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k-UA" sz="1600" dirty="0" smtClean="0">
              <a:solidFill>
                <a:srgbClr val="0D0D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1600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фізика,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1600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хімія,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1600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англійська</a:t>
            </a:r>
            <a:r>
              <a:rPr lang="uk-UA" sz="1600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іспанська, </a:t>
            </a:r>
            <a:endParaRPr lang="uk-UA" sz="1600" dirty="0" smtClean="0">
              <a:solidFill>
                <a:srgbClr val="0D0D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sz="1600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німецька </a:t>
            </a:r>
            <a:r>
              <a:rPr lang="uk-UA" sz="1600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французька </a:t>
            </a:r>
            <a:r>
              <a:rPr lang="uk-UA" sz="1600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uk-UA" sz="1600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1143000" y="4422562"/>
            <a:ext cx="3810000" cy="13234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 зможе вибрати лише один </a:t>
            </a:r>
            <a:r>
              <a:rPr lang="uk-UA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для </a:t>
            </a:r>
            <a:r>
              <a:rPr lang="uk-UA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проходження пробного ЗНО </a:t>
            </a:r>
            <a:r>
              <a:rPr lang="uk-UA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uk-UA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переліку всіх навчальних предметів:</a:t>
            </a:r>
          </a:p>
        </p:txBody>
      </p:sp>
      <p:cxnSp>
        <p:nvCxnSpPr>
          <p:cNvPr id="19" name="Пряма сполучна лінія 18"/>
          <p:cNvCxnSpPr/>
          <p:nvPr/>
        </p:nvCxnSpPr>
        <p:spPr>
          <a:xfrm>
            <a:off x="0" y="3733800"/>
            <a:ext cx="9144000" cy="0"/>
          </a:xfrm>
          <a:prstGeom prst="line">
            <a:avLst/>
          </a:prstGeom>
          <a:ln w="635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967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круглений прямокутник 14"/>
          <p:cNvSpPr/>
          <p:nvPr/>
        </p:nvSpPr>
        <p:spPr>
          <a:xfrm>
            <a:off x="5240132" y="4240621"/>
            <a:ext cx="3048000" cy="1952140"/>
          </a:xfrm>
          <a:prstGeom prst="roundRect">
            <a:avLst/>
          </a:prstGeom>
          <a:solidFill>
            <a:schemeClr val="accent3">
              <a:lumMod val="40000"/>
              <a:lumOff val="6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Округлений прямокутник 13"/>
          <p:cNvSpPr/>
          <p:nvPr/>
        </p:nvSpPr>
        <p:spPr>
          <a:xfrm>
            <a:off x="1028554" y="4240621"/>
            <a:ext cx="3048000" cy="1952140"/>
          </a:xfrm>
          <a:prstGeom prst="round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Округлений прямокутник 12"/>
          <p:cNvSpPr/>
          <p:nvPr/>
        </p:nvSpPr>
        <p:spPr>
          <a:xfrm>
            <a:off x="5204837" y="1852632"/>
            <a:ext cx="3120848" cy="1952140"/>
          </a:xfrm>
          <a:prstGeom prst="roundRect">
            <a:avLst/>
          </a:prstGeom>
          <a:solidFill>
            <a:schemeClr val="accent5">
              <a:lumMod val="40000"/>
              <a:lumOff val="6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Округлений прямокутник 11"/>
          <p:cNvSpPr/>
          <p:nvPr/>
        </p:nvSpPr>
        <p:spPr>
          <a:xfrm>
            <a:off x="1028554" y="1852632"/>
            <a:ext cx="3048000" cy="1952140"/>
          </a:xfrm>
          <a:prstGeom prst="roundRect">
            <a:avLst/>
          </a:prstGeom>
          <a:solidFill>
            <a:srgbClr val="D1D1D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936080" y="-749992"/>
            <a:ext cx="6960023" cy="309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46376" y="304882"/>
            <a:ext cx="6122271" cy="9143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ПРОБНЕ ЗНО-2021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664" y="312461"/>
            <a:ext cx="1317136" cy="80844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291021" y="1914303"/>
            <a:ext cx="2523067" cy="9143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Реєстрація</a:t>
            </a:r>
          </a:p>
          <a:p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05-19 січня 2021 року</a:t>
            </a:r>
            <a:endParaRPr lang="uk-U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28454" y="2600720"/>
            <a:ext cx="4648200" cy="1113020"/>
          </a:xfrm>
          <a:prstGeom prst="ellipse">
            <a:avLst/>
          </a:prstGeom>
          <a:noFill/>
          <a:ln>
            <a:noFill/>
          </a:ln>
          <a:effectLst>
            <a:glow rad="330200">
              <a:schemeClr val="accent3">
                <a:lumMod val="60000"/>
                <a:lumOff val="40000"/>
                <a:alpha val="88000"/>
              </a:schemeClr>
            </a:glow>
            <a:outerShdw dist="38100" dir="5400000" sx="48000" sy="48000" algn="t" rotWithShape="0">
              <a:prstClr val="black">
                <a:alpha val="1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</a:t>
            </a:r>
            <a:r>
              <a:rPr lang="uk-UA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</a:p>
          <a:p>
            <a:pPr algn="ctr"/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//kyivtest.org.ua</a:t>
            </a:r>
            <a:r>
              <a:rPr lang="uk-UA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5290361" y="1761600"/>
            <a:ext cx="303532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озміщення 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 про час і місце </a:t>
            </a: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проходження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 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сторінках </a:t>
            </a: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</a:p>
          <a:p>
            <a:pPr algn="ctr"/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березня 2021 року 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291021" y="4717487"/>
            <a:ext cx="2682933" cy="93744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 </a:t>
            </a: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квітня 2021 року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5169113" y="4601138"/>
            <a:ext cx="315657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 результатів на 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 </a:t>
            </a:r>
            <a:endParaRPr lang="uk-UA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сторінках 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 </a:t>
            </a:r>
            <a:endParaRPr lang="uk-UA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квітня 2021</a:t>
            </a:r>
            <a:r>
              <a:rPr lang="uk-UA" sz="2000" b="1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року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020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819150" y="1425719"/>
            <a:ext cx="80181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 </a:t>
            </a: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участі в пробному ЗНО з одного з навчальних предметів, кожний зареєстрований учасник 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зможе:</a:t>
            </a:r>
          </a:p>
        </p:txBody>
      </p:sp>
      <p:pic>
        <p:nvPicPr>
          <p:cNvPr id="5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773828" y="-556719"/>
            <a:ext cx="7582106" cy="276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1935" y="226748"/>
            <a:ext cx="1494414" cy="903838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344612" y="626743"/>
            <a:ext cx="3810000" cy="761999"/>
          </a:xfrm>
        </p:spPr>
        <p:txBody>
          <a:bodyPr>
            <a:noAutofit/>
          </a:bodyPr>
          <a:lstStyle/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ПРОБНЕ ЗНО-2021</a:t>
            </a:r>
            <a:b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311076" y="4776181"/>
            <a:ext cx="8824963" cy="1631216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glow>
              <a:schemeClr val="tx1">
                <a:alpha val="0"/>
              </a:schemeClr>
            </a:glow>
            <a:softEdge rad="38100"/>
          </a:effectLst>
        </p:spPr>
        <p:txBody>
          <a:bodyPr wrap="square">
            <a:spAutoFit/>
          </a:bodyPr>
          <a:lstStyle/>
          <a:p>
            <a:pPr indent="266700" algn="just"/>
            <a:r>
              <a:rPr lang="uk-UA" sz="2000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uk-UA" sz="2000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огляду на те, що деякі здобувачі освіти не мають змоги постійно відвідувати заклади освіти, Український центр оцінювання якості освіти спільно з ГС «</a:t>
            </a:r>
            <a:r>
              <a:rPr lang="uk-UA" sz="2000" dirty="0" err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Освіторія</a:t>
            </a:r>
            <a:r>
              <a:rPr lang="uk-UA" sz="2000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і МФ «Відродження» планують підготувати низку </a:t>
            </a:r>
            <a:r>
              <a:rPr lang="uk-UA" sz="2000" dirty="0" err="1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відеороз’яснень</a:t>
            </a:r>
            <a:r>
              <a:rPr lang="uk-UA" sz="2000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завдань пробного ЗНО-2021. </a:t>
            </a:r>
            <a:r>
              <a:rPr lang="uk-UA" sz="2000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Минулорічні </a:t>
            </a:r>
            <a:r>
              <a:rPr lang="uk-UA" sz="2000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відеоматеріали доступні на 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youtube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каналі ГС </a:t>
            </a: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Освіторія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uk-UA" sz="2000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 на 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платформі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iLearn</a:t>
            </a: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1313246" y="2470389"/>
            <a:ext cx="6503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 завантажити тестові зошити з усіх навчальних предметів із переліку предметів ЗНО-2021</a:t>
            </a:r>
            <a:endParaRPr lang="uk-UA" dirty="0"/>
          </a:p>
        </p:txBody>
      </p:sp>
      <p:sp>
        <p:nvSpPr>
          <p:cNvPr id="10" name="Прямокутник 9"/>
          <p:cNvSpPr/>
          <p:nvPr/>
        </p:nvSpPr>
        <p:spPr>
          <a:xfrm>
            <a:off x="1322614" y="3263574"/>
            <a:ext cx="2782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пройти тестування </a:t>
            </a:r>
            <a:r>
              <a:rPr lang="uk-UA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вдома </a:t>
            </a:r>
            <a:endParaRPr lang="uk-UA" dirty="0"/>
          </a:p>
        </p:txBody>
      </p:sp>
      <p:sp>
        <p:nvSpPr>
          <p:cNvPr id="11" name="Прямокутник 10"/>
          <p:cNvSpPr/>
          <p:nvPr/>
        </p:nvSpPr>
        <p:spPr>
          <a:xfrm>
            <a:off x="1235799" y="3917412"/>
            <a:ext cx="75867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внести</a:t>
            </a:r>
            <a:r>
              <a:rPr lang="uk-UA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 відповіді на спеціальний сервіс визначення </a:t>
            </a:r>
            <a:r>
              <a:rPr lang="uk-UA" dirty="0" smtClean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endParaRPr lang="uk-UA" dirty="0">
              <a:solidFill>
                <a:srgbClr val="0D0D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круглений прямокутник 11"/>
          <p:cNvSpPr/>
          <p:nvPr/>
        </p:nvSpPr>
        <p:spPr>
          <a:xfrm>
            <a:off x="799563" y="2530114"/>
            <a:ext cx="493888" cy="43236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круглений прямокутник 12"/>
          <p:cNvSpPr/>
          <p:nvPr/>
        </p:nvSpPr>
        <p:spPr>
          <a:xfrm>
            <a:off x="791398" y="3200543"/>
            <a:ext cx="493888" cy="43236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" name="Округлений прямокутник 13"/>
          <p:cNvSpPr/>
          <p:nvPr/>
        </p:nvSpPr>
        <p:spPr>
          <a:xfrm>
            <a:off x="791398" y="3854381"/>
            <a:ext cx="502053" cy="43236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224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400" y="163225"/>
            <a:ext cx="1486439" cy="899015"/>
          </a:xfrm>
          <a:prstGeom prst="rect">
            <a:avLst/>
          </a:prstGeom>
        </p:spPr>
      </p:pic>
      <p:pic>
        <p:nvPicPr>
          <p:cNvPr id="5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939274" y="-802063"/>
            <a:ext cx="7278711" cy="348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кутник 5"/>
          <p:cNvSpPr/>
          <p:nvPr/>
        </p:nvSpPr>
        <p:spPr>
          <a:xfrm>
            <a:off x="2111733" y="158676"/>
            <a:ext cx="4982967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країнська мова,</a:t>
            </a:r>
          </a:p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країнська мова і література</a:t>
            </a:r>
            <a:r>
              <a:rPr lang="uk-UA" sz="2800" b="1" dirty="0" smtClean="0"/>
              <a:t>.</a:t>
            </a:r>
          </a:p>
          <a:p>
            <a:pPr algn="ctr"/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ЗНО-2021</a:t>
            </a:r>
          </a:p>
        </p:txBody>
      </p:sp>
      <p:sp>
        <p:nvSpPr>
          <p:cNvPr id="7" name="Місце для вмісту 2"/>
          <p:cNvSpPr txBox="1">
            <a:spLocks/>
          </p:cNvSpPr>
          <p:nvPr/>
        </p:nvSpPr>
        <p:spPr>
          <a:xfrm>
            <a:off x="1143000" y="1905000"/>
            <a:ext cx="7571096" cy="4351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542925" algn="just">
              <a:buFont typeface="Arial"/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2021 році в переліку навчальних предметів, із яких проводитиметься зовнішнє незалежне оцінювання результатів навчання, здобутих на основі повної загальної середньої освіти, виокремлюють предмети:</a:t>
            </a:r>
          </a:p>
          <a:p>
            <a:pPr marL="0" indent="0" algn="just">
              <a:buFont typeface="Arial"/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 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Font typeface="Arial"/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2) 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 і література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193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кутник 12"/>
          <p:cNvSpPr/>
          <p:nvPr/>
        </p:nvSpPr>
        <p:spPr>
          <a:xfrm>
            <a:off x="-26439" y="5181600"/>
            <a:ext cx="4464577" cy="1676400"/>
          </a:xfrm>
          <a:prstGeom prst="rect">
            <a:avLst/>
          </a:prstGeom>
          <a:solidFill>
            <a:schemeClr val="accent6">
              <a:lumMod val="20000"/>
              <a:lumOff val="80000"/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1996" y="292440"/>
            <a:ext cx="1410058" cy="914400"/>
          </a:xfrm>
          <a:prstGeom prst="rect">
            <a:avLst/>
          </a:prstGeom>
        </p:spPr>
      </p:pic>
      <p:pic>
        <p:nvPicPr>
          <p:cNvPr id="5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515364" y="-886141"/>
            <a:ext cx="7611163" cy="341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Фрагмент е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2" y="1752599"/>
            <a:ext cx="4464577" cy="3105355"/>
          </a:xfrm>
          <a:prstGeom prst="rect">
            <a:avLst/>
          </a:prstGeom>
        </p:spPr>
      </p:pic>
      <p:pic>
        <p:nvPicPr>
          <p:cNvPr id="8" name="Рисунок 7" descr="Фрагмент е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752600"/>
            <a:ext cx="4267200" cy="3105355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8410476" y="2133600"/>
            <a:ext cx="447978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28600" y="5562600"/>
            <a:ext cx="4572000" cy="7619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закритої форми – </a:t>
            </a:r>
            <a:r>
              <a:rPr lang="uk-UA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</a:p>
          <a:p>
            <a:pPr algn="l"/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з розгорнутою відповіддю – </a:t>
            </a:r>
            <a:r>
              <a:rPr lang="uk-UA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algn="l"/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 виконання – </a:t>
            </a:r>
            <a:r>
              <a:rPr lang="uk-UA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 хв</a:t>
            </a:r>
            <a:endParaRPr lang="uk-UA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– </a:t>
            </a:r>
            <a:r>
              <a:rPr lang="uk-UA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ДПА + ЗНО_УМ</a:t>
            </a:r>
          </a:p>
          <a:p>
            <a:pPr algn="l"/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4693177" y="5638802"/>
            <a:ext cx="4763200" cy="7619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закритої форми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літератури – </a:t>
            </a:r>
            <a:r>
              <a:rPr lang="uk-UA" sz="1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мови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</a:p>
          <a:p>
            <a:pPr algn="l"/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з короткою відповіддю з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мови – </a:t>
            </a:r>
            <a:r>
              <a:rPr lang="uk-UA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algn="l"/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з розгорнутою відповіддю – </a:t>
            </a:r>
            <a:r>
              <a:rPr lang="uk-UA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algn="l"/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 виконання – </a:t>
            </a:r>
            <a:r>
              <a:rPr lang="uk-UA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210 хв</a:t>
            </a:r>
            <a:endParaRPr lang="uk-UA" sz="1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ДПА + ЗНО_УМ + ЗНО_УМЛ</a:t>
            </a:r>
          </a:p>
          <a:p>
            <a:pPr algn="l"/>
            <a:endParaRPr lang="uk-UA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1107224" y="449757"/>
            <a:ext cx="58269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мова, українська мова і література. Особливості ДПА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200861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00" y="304800"/>
            <a:ext cx="1355190" cy="890038"/>
          </a:xfrm>
          <a:prstGeom prst="rect">
            <a:avLst/>
          </a:prstGeom>
        </p:spPr>
      </p:pic>
      <p:pic>
        <p:nvPicPr>
          <p:cNvPr id="5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833">
            <a:off x="393851" y="-1001009"/>
            <a:ext cx="8061234" cy="373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Таблиця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842738"/>
              </p:ext>
            </p:extLst>
          </p:nvPr>
        </p:nvGraphicFramePr>
        <p:xfrm>
          <a:off x="685800" y="2057400"/>
          <a:ext cx="8077198" cy="4106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7842">
                  <a:extLst>
                    <a:ext uri="{9D8B030D-6E8A-4147-A177-3AD203B41FA5}">
                      <a16:colId xmlns:a16="http://schemas.microsoft.com/office/drawing/2014/main" val="1704411227"/>
                    </a:ext>
                  </a:extLst>
                </a:gridCol>
                <a:gridCol w="1803646">
                  <a:extLst>
                    <a:ext uri="{9D8B030D-6E8A-4147-A177-3AD203B41FA5}">
                      <a16:colId xmlns:a16="http://schemas.microsoft.com/office/drawing/2014/main" val="3976603877"/>
                    </a:ext>
                  </a:extLst>
                </a:gridCol>
                <a:gridCol w="1803646">
                  <a:extLst>
                    <a:ext uri="{9D8B030D-6E8A-4147-A177-3AD203B41FA5}">
                      <a16:colId xmlns:a16="http://schemas.microsoft.com/office/drawing/2014/main" val="1777389822"/>
                    </a:ext>
                  </a:extLst>
                </a:gridCol>
                <a:gridCol w="1882064">
                  <a:extLst>
                    <a:ext uri="{9D8B030D-6E8A-4147-A177-3AD203B41FA5}">
                      <a16:colId xmlns:a16="http://schemas.microsoft.com/office/drawing/2014/main" val="4255738509"/>
                    </a:ext>
                  </a:extLst>
                </a:gridCol>
              </a:tblGrid>
              <a:tr h="990750">
                <a:tc rowSpan="2">
                  <a:txBody>
                    <a:bodyPr/>
                    <a:lstStyle/>
                    <a:p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uk-UA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uk-UA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521297"/>
                  </a:ext>
                </a:extLst>
              </a:tr>
              <a:tr h="914250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Українська</a:t>
                      </a:r>
                      <a:r>
                        <a:rPr lang="uk-UA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мова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Українська мова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Українська мова і література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2926103"/>
                  </a:ext>
                </a:extLst>
              </a:tr>
              <a:tr h="1100833">
                <a:tc>
                  <a:txBody>
                    <a:bodyPr/>
                    <a:lstStyle/>
                    <a:p>
                      <a:pPr algn="l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</a:t>
                      </a:r>
                      <a:r>
                        <a:rPr lang="uk-UA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відведений на виконання (хв)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473120"/>
                  </a:ext>
                </a:extLst>
              </a:tr>
              <a:tr h="1100833">
                <a:tc>
                  <a:txBody>
                    <a:bodyPr/>
                    <a:lstStyle/>
                    <a:p>
                      <a:pPr algn="l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 завдань ЗНО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225709"/>
                  </a:ext>
                </a:extLst>
              </a:tr>
            </a:tbl>
          </a:graphicData>
        </a:graphic>
      </p:graphicFrame>
      <p:sp>
        <p:nvSpPr>
          <p:cNvPr id="7" name="Прямокутник 6"/>
          <p:cNvSpPr/>
          <p:nvPr/>
        </p:nvSpPr>
        <p:spPr>
          <a:xfrm>
            <a:off x="1245242" y="407225"/>
            <a:ext cx="58269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мова, українська мова і література. Особливості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359632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круглений прямокутник 5"/>
          <p:cNvSpPr/>
          <p:nvPr/>
        </p:nvSpPr>
        <p:spPr>
          <a:xfrm>
            <a:off x="552733" y="2561274"/>
            <a:ext cx="8537770" cy="254097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AutoShape 2" descr="http://testportal.gov.ua/wp-content/uploads/2020/09/UM_UML_struktura-711x400.png"/>
          <p:cNvSpPr>
            <a:spLocks noChangeAspect="1" noChangeArrowheads="1"/>
          </p:cNvSpPr>
          <p:nvPr/>
        </p:nvSpPr>
        <p:spPr bwMode="auto">
          <a:xfrm>
            <a:off x="143608" y="130419"/>
            <a:ext cx="281354" cy="28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uk-UA" sz="1662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6742" y="271096"/>
            <a:ext cx="1410058" cy="914400"/>
          </a:xfrm>
          <a:prstGeom prst="rect">
            <a:avLst/>
          </a:prstGeom>
        </p:spPr>
      </p:pic>
      <p:pic>
        <p:nvPicPr>
          <p:cNvPr id="7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675820" y="-659098"/>
            <a:ext cx="7799977" cy="295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1341399" y="283142"/>
            <a:ext cx="63737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сертифікаційних робіт </a:t>
            </a:r>
          </a:p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української мови, </a:t>
            </a:r>
          </a:p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української мови і літератури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Фрагмент екрана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60" y="2324680"/>
            <a:ext cx="8631116" cy="2881832"/>
          </a:xfrm>
          <a:prstGeom prst="rect">
            <a:avLst/>
          </a:prstGeom>
        </p:spPr>
      </p:pic>
      <p:pic>
        <p:nvPicPr>
          <p:cNvPr id="12" name="Рисунок 11" descr="Фрагмент екрана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22" y="1483471"/>
            <a:ext cx="726397" cy="704385"/>
          </a:xfrm>
          <a:prstGeom prst="rect">
            <a:avLst/>
          </a:prstGeom>
        </p:spPr>
      </p:pic>
      <p:sp>
        <p:nvSpPr>
          <p:cNvPr id="14" name="Прямокутник 13"/>
          <p:cNvSpPr/>
          <p:nvPr/>
        </p:nvSpPr>
        <p:spPr>
          <a:xfrm>
            <a:off x="2133600" y="5644419"/>
            <a:ext cx="28736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країнська мова (150 хв)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кутник 14"/>
          <p:cNvSpPr/>
          <p:nvPr/>
        </p:nvSpPr>
        <p:spPr>
          <a:xfrm>
            <a:off x="1831774" y="1760182"/>
            <a:ext cx="42116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країнська мова і література (210 хв)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Фрагмент екрана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048" y="5406157"/>
            <a:ext cx="740095" cy="79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53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1935" y="226748"/>
            <a:ext cx="1494414" cy="903838"/>
          </a:xfrm>
          <a:prstGeom prst="rect">
            <a:avLst/>
          </a:prstGeom>
        </p:spPr>
      </p:pic>
      <p:pic>
        <p:nvPicPr>
          <p:cNvPr id="5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714269" y="-863115"/>
            <a:ext cx="7582106" cy="322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круглений прямокутник 8"/>
          <p:cNvSpPr/>
          <p:nvPr/>
        </p:nvSpPr>
        <p:spPr>
          <a:xfrm>
            <a:off x="1" y="1524000"/>
            <a:ext cx="4704855" cy="105253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</a:t>
            </a:r>
            <a:r>
              <a:rPr lang="uk-UA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</a:t>
            </a:r>
            <a:r>
              <a:rPr lang="uk-UA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сертифікаційних робіт визначається ПРОГРАМОЮ ЗНО з української мови і літератури, затвердженою наказом Міністерства освіти і науки України  від 26.06.2018 № 696</a:t>
            </a:r>
            <a:endParaRPr lang="uk-UA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Місце для вмісту 3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10515" t="10110" r="12426" b="6147"/>
          <a:stretch/>
        </p:blipFill>
        <p:spPr>
          <a:xfrm>
            <a:off x="1" y="2884315"/>
            <a:ext cx="4571999" cy="3948664"/>
          </a:xfrm>
          <a:prstGeom prst="rect">
            <a:avLst/>
          </a:prstGeom>
        </p:spPr>
      </p:pic>
      <p:sp>
        <p:nvSpPr>
          <p:cNvPr id="10" name="Округлений прямокутник 9"/>
          <p:cNvSpPr/>
          <p:nvPr/>
        </p:nvSpPr>
        <p:spPr>
          <a:xfrm>
            <a:off x="4704856" y="1524002"/>
            <a:ext cx="4361389" cy="105253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 конкурсних предметів визначається Умовами прийому на навчання для здобуття вищої освіти в 2021 році, затвердженими наказом Міністерства освіти і науки України від 15.10.2020 №1274</a:t>
            </a:r>
            <a:endParaRPr lang="uk-UA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Фрагмент екрана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" t="1326" r="1"/>
          <a:stretch/>
        </p:blipFill>
        <p:spPr>
          <a:xfrm>
            <a:off x="4799046" y="2859294"/>
            <a:ext cx="4267199" cy="3973685"/>
          </a:xfrm>
          <a:prstGeom prst="rect">
            <a:avLst/>
          </a:prstGeom>
        </p:spPr>
      </p:pic>
      <p:sp>
        <p:nvSpPr>
          <p:cNvPr id="12" name="Прямокутник 11"/>
          <p:cNvSpPr/>
          <p:nvPr/>
        </p:nvSpPr>
        <p:spPr>
          <a:xfrm>
            <a:off x="1145374" y="332613"/>
            <a:ext cx="5826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мова, українська мова і література. Особливості ДПА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35636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2116107" y="-300930"/>
            <a:ext cx="6108270" cy="310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4525" y="927841"/>
            <a:ext cx="4781007" cy="542316"/>
          </a:xfrm>
          <a:noFill/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Нормативні документи</a:t>
            </a: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gray">
          <a:xfrm>
            <a:off x="1186279" y="3841060"/>
            <a:ext cx="7565889" cy="2025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600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uk-UA" altLang="ru-RU" sz="1400" kern="0" dirty="0" smtClean="0">
                <a:solidFill>
                  <a:srgbClr val="065F74"/>
                </a:solidFill>
                <a:latin typeface="Times New Roman" panose="02020603050405020304" pitchFamily="18" charset="0"/>
              </a:rPr>
              <a:t> 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Календарний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план підготовки та проведення зовнішнього незалежного оцінювання результатів навчання, здобутих на основі повної загальної середньої освіти, затверджений наказом Міністерства освіти і науки України від </a:t>
            </a:r>
            <a:r>
              <a:rPr lang="en-US" altLang="ru-RU" sz="1600" kern="0" dirty="0" smtClean="0">
                <a:latin typeface="Times New Roman" panose="02020603050405020304" pitchFamily="18" charset="0"/>
              </a:rPr>
              <a:t>30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.0</a:t>
            </a:r>
            <a:r>
              <a:rPr lang="en-US" altLang="ru-RU" sz="1600" kern="0" dirty="0" smtClean="0">
                <a:latin typeface="Times New Roman" panose="02020603050405020304" pitchFamily="18" charset="0"/>
              </a:rPr>
              <a:t>9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.20</a:t>
            </a:r>
            <a:r>
              <a:rPr lang="en-US" altLang="ru-RU" sz="1600" kern="0" dirty="0" smtClean="0">
                <a:latin typeface="Times New Roman" panose="02020603050405020304" pitchFamily="18" charset="0"/>
              </a:rPr>
              <a:t>20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 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№ </a:t>
            </a:r>
            <a:r>
              <a:rPr lang="en-US" altLang="ru-RU" sz="1600" kern="0" dirty="0" smtClean="0">
                <a:latin typeface="Times New Roman" panose="02020603050405020304" pitchFamily="18" charset="0"/>
              </a:rPr>
              <a:t>1210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«Про підготовку та проведення в 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202</a:t>
            </a:r>
            <a:r>
              <a:rPr lang="en-US" altLang="ru-RU" sz="1600" kern="0" dirty="0" smtClean="0">
                <a:latin typeface="Times New Roman" panose="02020603050405020304" pitchFamily="18" charset="0"/>
              </a:rPr>
              <a:t>1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році зовнішнього незалежного оцінювання результатів навчання, здобутих на основі повної загальної середньої освіти»</a:t>
            </a:r>
          </a:p>
          <a:p>
            <a:r>
              <a:rPr lang="uk-UA" sz="2000" dirty="0" smtClean="0">
                <a:solidFill>
                  <a:srgbClr val="000000"/>
                </a:solidFill>
              </a:rPr>
              <a:t> </a:t>
            </a:r>
            <a:endParaRPr lang="en-US" sz="2000" dirty="0">
              <a:solidFill>
                <a:srgbClr val="000000"/>
              </a:solidFill>
            </a:endParaRPr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4034" y="115183"/>
            <a:ext cx="1486439" cy="899015"/>
          </a:xfrm>
          <a:prstGeom prst="rect">
            <a:avLst/>
          </a:prstGeom>
        </p:spPr>
      </p:pic>
      <p:sp>
        <p:nvSpPr>
          <p:cNvPr id="58" name="Прямокутник 57"/>
          <p:cNvSpPr/>
          <p:nvPr/>
        </p:nvSpPr>
        <p:spPr>
          <a:xfrm>
            <a:off x="1137221" y="2518423"/>
            <a:ext cx="75956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600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uk-UA" altLang="ru-RU" sz="1600" kern="0" dirty="0" smtClean="0">
                <a:solidFill>
                  <a:srgbClr val="065F74"/>
                </a:solidFill>
                <a:latin typeface="Times New Roman" panose="02020603050405020304" pitchFamily="18" charset="0"/>
              </a:rPr>
              <a:t> 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Наказ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Міністерства освіти і 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науки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України від </a:t>
            </a:r>
            <a:r>
              <a:rPr lang="en-US" altLang="ru-RU" sz="1600" kern="0" dirty="0" smtClean="0">
                <a:latin typeface="Times New Roman" panose="02020603050405020304" pitchFamily="18" charset="0"/>
              </a:rPr>
              <a:t>09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.0</a:t>
            </a:r>
            <a:r>
              <a:rPr lang="en-US" altLang="ru-RU" sz="1600" kern="0" dirty="0" smtClean="0">
                <a:latin typeface="Times New Roman" panose="02020603050405020304" pitchFamily="18" charset="0"/>
              </a:rPr>
              <a:t>7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.20</a:t>
            </a:r>
            <a:r>
              <a:rPr lang="en-US" altLang="ru-RU" sz="1600" kern="0" dirty="0" smtClean="0">
                <a:latin typeface="Times New Roman" panose="02020603050405020304" pitchFamily="18" charset="0"/>
              </a:rPr>
              <a:t>19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 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№ </a:t>
            </a:r>
            <a:r>
              <a:rPr lang="en-US" altLang="ru-RU" sz="1600" kern="0" dirty="0" smtClean="0">
                <a:latin typeface="Times New Roman" panose="02020603050405020304" pitchFamily="18" charset="0"/>
              </a:rPr>
              <a:t>94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5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«Деякі питання проведення в 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202</a:t>
            </a:r>
            <a:r>
              <a:rPr lang="en-US" altLang="ru-RU" sz="1600" kern="0" dirty="0" smtClean="0">
                <a:latin typeface="Times New Roman" panose="02020603050405020304" pitchFamily="18" charset="0"/>
              </a:rPr>
              <a:t>1</a:t>
            </a:r>
            <a:r>
              <a:rPr lang="uk-UA" altLang="ru-RU" sz="1600" kern="0" dirty="0" smtClean="0">
                <a:latin typeface="Times New Roman" panose="02020603050405020304" pitchFamily="18" charset="0"/>
              </a:rPr>
              <a:t> році </a:t>
            </a:r>
            <a:r>
              <a:rPr lang="uk-UA" altLang="ru-RU" sz="1600" kern="0" dirty="0">
                <a:latin typeface="Times New Roman" panose="02020603050405020304" pitchFamily="18" charset="0"/>
              </a:rPr>
              <a:t>зовнішнього незалежного оцінювання результатів навчання, здобутих на основі повної загальної середньої освіти»</a:t>
            </a:r>
          </a:p>
        </p:txBody>
      </p:sp>
    </p:spTree>
    <p:extLst>
      <p:ext uri="{BB962C8B-B14F-4D97-AF65-F5344CB8AC3E}">
        <p14:creationId xmlns:p14="http://schemas.microsoft.com/office/powerpoint/2010/main" val="222951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48">
            <a:off x="462622" y="-757977"/>
            <a:ext cx="7501184" cy="257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Місце для вмісту 6"/>
          <p:cNvSpPr>
            <a:spLocks noGrp="1"/>
          </p:cNvSpPr>
          <p:nvPr>
            <p:ph idx="1"/>
          </p:nvPr>
        </p:nvSpPr>
        <p:spPr>
          <a:xfrm>
            <a:off x="1295400" y="5092174"/>
            <a:ext cx="78235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ЗНО з української мови і літератури </a:t>
            </a:r>
            <a:r>
              <a:rPr lang="uk-UA" sz="20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2018-2020</a:t>
            </a:r>
            <a:r>
              <a:rPr lang="uk-UA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 можна використовувати для вступу на всі спеціальності як результати ЗНО з української мови і літератури або ЗНО з української мови</a:t>
            </a: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609600" y="1686848"/>
            <a:ext cx="516254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uk-UA" sz="2100" dirty="0" smtClean="0">
                <a:latin typeface="Times New Roman" panose="02020603050405020304" pitchFamily="18" charset="0"/>
                <a:ea typeface="Behrens KursivC" panose="02000503020000020003" pitchFamily="2" charset="0"/>
                <a:cs typeface="Times New Roman" panose="02020603050405020304" pitchFamily="18" charset="0"/>
              </a:rPr>
              <a:t>У</a:t>
            </a:r>
            <a:r>
              <a:rPr lang="uk-UA" sz="2100" dirty="0" smtClean="0">
                <a:solidFill>
                  <a:srgbClr val="333333"/>
                </a:solidFill>
                <a:latin typeface="Times New Roman" panose="02020603050405020304" pitchFamily="18" charset="0"/>
                <a:ea typeface="Behrens KursivC" panose="02000503020000020003" pitchFamily="2" charset="0"/>
                <a:cs typeface="Times New Roman" panose="02020603050405020304" pitchFamily="18" charset="0"/>
              </a:rPr>
              <a:t> </a:t>
            </a:r>
            <a:r>
              <a:rPr lang="uk-UA" sz="2100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ehrens KursivC" panose="02000503020000020003" pitchFamily="2" charset="0"/>
                <a:cs typeface="Times New Roman" panose="02020603050405020304" pitchFamily="18" charset="0"/>
              </a:rPr>
              <a:t>2021</a:t>
            </a:r>
            <a:r>
              <a:rPr lang="uk-UA" sz="2100" dirty="0" smtClean="0">
                <a:solidFill>
                  <a:srgbClr val="333333"/>
                </a:solidFill>
                <a:latin typeface="Times New Roman" panose="02020603050405020304" pitchFamily="18" charset="0"/>
                <a:ea typeface="Behrens KursivC" panose="02000503020000020003" pitchFamily="2" charset="0"/>
                <a:cs typeface="Times New Roman" panose="02020603050405020304" pitchFamily="18" charset="0"/>
              </a:rPr>
              <a:t> </a:t>
            </a:r>
            <a:r>
              <a:rPr lang="uk-UA" sz="2100" dirty="0" smtClean="0">
                <a:latin typeface="Times New Roman" panose="02020603050405020304" pitchFamily="18" charset="0"/>
                <a:ea typeface="Behrens KursivC" panose="02000503020000020003" pitchFamily="2" charset="0"/>
                <a:cs typeface="Times New Roman" panose="02020603050405020304" pitchFamily="18" charset="0"/>
              </a:rPr>
              <a:t>році вперше ЗНО можна буде скласти з: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100" dirty="0" smtClean="0">
                <a:latin typeface="Times New Roman" panose="02020603050405020304" pitchFamily="18" charset="0"/>
                <a:ea typeface="Behrens KursivC" panose="02000503020000020003" pitchFamily="2" charset="0"/>
                <a:cs typeface="Times New Roman" panose="02020603050405020304" pitchFamily="18" charset="0"/>
              </a:rPr>
              <a:t> </a:t>
            </a:r>
            <a:r>
              <a:rPr lang="uk-UA" sz="2100" b="1" dirty="0" smtClean="0">
                <a:latin typeface="Times New Roman" panose="02020603050405020304" pitchFamily="18" charset="0"/>
                <a:ea typeface="Behrens KursivC" panose="02000503020000020003" pitchFamily="2" charset="0"/>
                <a:cs typeface="Times New Roman" panose="02020603050405020304" pitchFamily="18" charset="0"/>
              </a:rPr>
              <a:t>з української</a:t>
            </a:r>
            <a:r>
              <a:rPr lang="uk-UA" sz="2100" dirty="0" smtClean="0">
                <a:latin typeface="Times New Roman" panose="02020603050405020304" pitchFamily="18" charset="0"/>
                <a:ea typeface="Behrens KursivC" panose="02000503020000020003" pitchFamily="2" charset="0"/>
                <a:cs typeface="Times New Roman" panose="02020603050405020304" pitchFamily="18" charset="0"/>
              </a:rPr>
              <a:t> </a:t>
            </a:r>
            <a:r>
              <a:rPr lang="uk-UA" sz="2100" b="1" dirty="0" smtClean="0">
                <a:latin typeface="Times New Roman" panose="02020603050405020304" pitchFamily="18" charset="0"/>
                <a:ea typeface="Behrens KursivC" panose="02000503020000020003" pitchFamily="2" charset="0"/>
                <a:cs typeface="Times New Roman" panose="02020603050405020304" pitchFamily="18" charset="0"/>
              </a:rPr>
              <a:t>мови - </a:t>
            </a:r>
            <a:r>
              <a:rPr lang="uk-UA" sz="2100" dirty="0" smtClean="0">
                <a:latin typeface="Times New Roman" panose="02020603050405020304" pitchFamily="18" charset="0"/>
                <a:ea typeface="Behrens KursivC" panose="02000503020000020003" pitchFamily="2" charset="0"/>
                <a:cs typeface="Times New Roman" panose="02020603050405020304" pitchFamily="18" charset="0"/>
              </a:rPr>
              <a:t> результати ЗНО будуть використовуватись для вступу на більшість спеціальностей;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100" b="1" dirty="0" smtClean="0">
                <a:latin typeface="Times New Roman" panose="02020603050405020304" pitchFamily="18" charset="0"/>
                <a:ea typeface="Behrens KursivC" panose="02000503020000020003" pitchFamily="2" charset="0"/>
                <a:cs typeface="Times New Roman" panose="02020603050405020304" pitchFamily="18" charset="0"/>
              </a:rPr>
              <a:t>з  української мови і літератури – результати ЗНО </a:t>
            </a:r>
            <a:r>
              <a:rPr lang="uk-UA" sz="2100" dirty="0" smtClean="0">
                <a:latin typeface="Times New Roman" panose="02020603050405020304" pitchFamily="18" charset="0"/>
                <a:ea typeface="Behrens KursivC" panose="02000503020000020003" pitchFamily="2" charset="0"/>
                <a:cs typeface="Times New Roman" panose="02020603050405020304" pitchFamily="18" charset="0"/>
              </a:rPr>
              <a:t>для спеціальностей з підвищеними вимогами до гуманітарних знань (гуманітарних, філологічних тощо).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8169" y="64669"/>
            <a:ext cx="1524000" cy="927241"/>
          </a:xfrm>
          <a:prstGeom prst="rect">
            <a:avLst/>
          </a:prstGeom>
        </p:spPr>
      </p:pic>
      <p:pic>
        <p:nvPicPr>
          <p:cNvPr id="4" name="Рисунок 3" descr="Фрагмент екрана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6" t="2489" r="4007"/>
          <a:stretch/>
        </p:blipFill>
        <p:spPr>
          <a:xfrm>
            <a:off x="5934421" y="1604293"/>
            <a:ext cx="3046862" cy="325202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  <a:alpha val="89000"/>
              </a:schemeClr>
            </a:solidFill>
          </a:ln>
        </p:spPr>
      </p:pic>
      <p:sp>
        <p:nvSpPr>
          <p:cNvPr id="8" name="Прямокутник 7"/>
          <p:cNvSpPr/>
          <p:nvPr/>
        </p:nvSpPr>
        <p:spPr>
          <a:xfrm>
            <a:off x="1295400" y="112792"/>
            <a:ext cx="5826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мова, українська мова і література. Особливості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uk-UA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2571749" y="1131742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 </a:t>
            </a:r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</a:t>
            </a:r>
            <a:r>
              <a:rPr lang="uk-UA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обрати?</a:t>
            </a:r>
            <a:endParaRPr lang="uk-UA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35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400" y="163225"/>
            <a:ext cx="1486439" cy="899015"/>
          </a:xfrm>
          <a:prstGeom prst="rect">
            <a:avLst/>
          </a:prstGeom>
        </p:spPr>
      </p:pic>
      <p:pic>
        <p:nvPicPr>
          <p:cNvPr id="5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430624" y="834720"/>
            <a:ext cx="9272700" cy="496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кутник 5"/>
          <p:cNvSpPr/>
          <p:nvPr/>
        </p:nvSpPr>
        <p:spPr>
          <a:xfrm>
            <a:off x="1676400" y="2717910"/>
            <a:ext cx="605467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Математика. </a:t>
            </a:r>
          </a:p>
          <a:p>
            <a:pPr algn="ctr"/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ДПА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2935201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1606227" y="-615680"/>
            <a:ext cx="6388531" cy="328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круглений прямокутник 7"/>
          <p:cNvSpPr/>
          <p:nvPr/>
        </p:nvSpPr>
        <p:spPr>
          <a:xfrm>
            <a:off x="926248" y="1981200"/>
            <a:ext cx="7734840" cy="391040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1600" dirty="0" smtClean="0"/>
              <a:t>     </a:t>
            </a:r>
            <a:r>
              <a:rPr lang="uk-UA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Здобувачам освіти результат ЗНО з математики буде зараховано як результат за ДПА (за шкалою 1-12 балів) залежно від рівня, на якому вони цей предмет вивчали:</a:t>
            </a:r>
          </a:p>
          <a:p>
            <a:pPr marL="285750" indent="-285750" algn="just">
              <a:buFontTx/>
              <a:buChar char="-"/>
            </a:pPr>
            <a:r>
              <a:rPr lang="uk-UA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 стандарт</a:t>
            </a:r>
          </a:p>
          <a:p>
            <a:pPr marL="285750" indent="-285750" algn="just">
              <a:buFontTx/>
              <a:buChar char="-"/>
            </a:pPr>
            <a:r>
              <a:rPr lang="uk-UA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 профільний</a:t>
            </a:r>
            <a:endParaRPr lang="uk-UA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3426" y="338553"/>
            <a:ext cx="1494414" cy="903838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2220058" y="548977"/>
            <a:ext cx="459048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Математика. </a:t>
            </a:r>
          </a:p>
          <a:p>
            <a:pPr algn="ctr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ДПА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6829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302639" y="-693922"/>
            <a:ext cx="7944846" cy="265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Місце для вмісту 11"/>
          <p:cNvGraphicFramePr>
            <a:graphicFrameLocks noGrp="1"/>
          </p:cNvGraphicFramePr>
          <p:nvPr>
            <p:ph idx="1"/>
            <p:extLst/>
          </p:nvPr>
        </p:nvGraphicFramePr>
        <p:xfrm>
          <a:off x="193559" y="1886628"/>
          <a:ext cx="8721841" cy="4952588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422479">
                  <a:extLst>
                    <a:ext uri="{9D8B030D-6E8A-4147-A177-3AD203B41FA5}">
                      <a16:colId xmlns:a16="http://schemas.microsoft.com/office/drawing/2014/main" val="1963500223"/>
                    </a:ext>
                  </a:extLst>
                </a:gridCol>
                <a:gridCol w="3203924">
                  <a:extLst>
                    <a:ext uri="{9D8B030D-6E8A-4147-A177-3AD203B41FA5}">
                      <a16:colId xmlns:a16="http://schemas.microsoft.com/office/drawing/2014/main" val="3408579343"/>
                    </a:ext>
                  </a:extLst>
                </a:gridCol>
                <a:gridCol w="3095438">
                  <a:extLst>
                    <a:ext uri="{9D8B030D-6E8A-4147-A177-3AD203B41FA5}">
                      <a16:colId xmlns:a16="http://schemas.microsoft.com/office/drawing/2014/main" val="2374830860"/>
                    </a:ext>
                  </a:extLst>
                </a:gridCol>
              </a:tblGrid>
              <a:tr h="1034097"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aseline="0" dirty="0" smtClean="0"/>
                        <a:t> </a:t>
                      </a:r>
                      <a:r>
                        <a:rPr lang="uk-UA" sz="16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рівні стандарту </a:t>
                      </a:r>
                    </a:p>
                    <a:p>
                      <a:pPr algn="ctr"/>
                      <a:r>
                        <a:rPr lang="uk-UA" sz="16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отримує результат ДПА </a:t>
                      </a:r>
                    </a:p>
                    <a:p>
                      <a:pPr algn="ctr"/>
                      <a:r>
                        <a:rPr lang="uk-UA" sz="16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 математики (1-12 балів)</a:t>
                      </a:r>
                    </a:p>
                    <a:p>
                      <a:pPr algn="ctr"/>
                      <a:r>
                        <a:rPr lang="uk-UA" sz="16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рівень стандарту</a:t>
                      </a:r>
                      <a:endParaRPr lang="uk-UA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uk-UA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профільному рівні </a:t>
                      </a:r>
                    </a:p>
                    <a:p>
                      <a:pPr algn="ctr"/>
                      <a:r>
                        <a:rPr lang="uk-UA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отримує результат ДПА</a:t>
                      </a:r>
                    </a:p>
                    <a:p>
                      <a:pPr algn="ctr"/>
                      <a:r>
                        <a:rPr lang="uk-UA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 математики (1-12 балів)</a:t>
                      </a:r>
                    </a:p>
                    <a:p>
                      <a:pPr algn="ctr"/>
                      <a:r>
                        <a:rPr lang="uk-UA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профільний рівень</a:t>
                      </a:r>
                      <a:endParaRPr lang="uk-UA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317517"/>
                  </a:ext>
                </a:extLst>
              </a:tr>
              <a:tr h="59394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сертифікаційна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робота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lang="uk-UA" sz="1600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івень</a:t>
                      </a:r>
                      <a:r>
                        <a:rPr lang="uk-UA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стандарту</a:t>
                      </a:r>
                      <a:endParaRPr lang="uk-UA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сертифікаційна</a:t>
                      </a:r>
                      <a:r>
                        <a:rPr lang="uk-UA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робота рівень </a:t>
                      </a:r>
                      <a:r>
                        <a:rPr lang="uk-UA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стандарту та профільного рівня</a:t>
                      </a:r>
                    </a:p>
                  </a:txBody>
                  <a:tcPr anchor="ctr">
                    <a:solidFill>
                      <a:srgbClr val="92D050">
                        <a:alpha val="2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uk-UA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7365331"/>
                  </a:ext>
                </a:extLst>
              </a:tr>
              <a:tr h="3190927">
                <a:tc>
                  <a:txBody>
                    <a:bodyPr/>
                    <a:lstStyle/>
                    <a:p>
                      <a:pPr algn="l"/>
                      <a:r>
                        <a:rPr lang="uk-UA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uk-UA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планує вступати </a:t>
                      </a:r>
                      <a:r>
                        <a:rPr lang="uk-UA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закладу вищої освіти, для вступу до якого потрібно складати математику</a:t>
                      </a:r>
                    </a:p>
                    <a:p>
                      <a:pPr algn="l"/>
                      <a:endParaRPr lang="uk-UA" sz="16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uk-UA" sz="1600" b="1" baseline="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uk-UA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складає те</a:t>
                      </a:r>
                      <a:r>
                        <a:rPr lang="uk-UA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</a:t>
                      </a:r>
                      <a:r>
                        <a:rPr lang="uk-UA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що містить завдання, спрямовані на оцінювання базових </a:t>
                      </a:r>
                      <a:r>
                        <a:rPr lang="uk-UA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компетентностей</a:t>
                      </a:r>
                      <a:r>
                        <a:rPr lang="uk-UA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математики </a:t>
                      </a:r>
                    </a:p>
                    <a:p>
                      <a:pPr algn="ctr"/>
                      <a:endParaRPr lang="uk-UA" sz="1600" b="1" baseline="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(ДПА 1-12 балів)</a:t>
                      </a:r>
                      <a:endParaRPr lang="uk-UA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lang="uk-UA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планує</a:t>
                      </a: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вступати до закладу вищої освіти,</a:t>
                      </a:r>
                      <a:r>
                        <a:rPr lang="uk-UA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вступу до якого потрібно складати математику </a:t>
                      </a:r>
                    </a:p>
                    <a:p>
                      <a:pPr algn="l"/>
                      <a:endParaRPr lang="uk-UA" sz="16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uk-UA" sz="1600" b="1" baseline="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uk-UA" sz="1600" b="1" baseline="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uk-UA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складає тест, </a:t>
                      </a:r>
                      <a:r>
                        <a:rPr lang="uk-UA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 містить завдання спрямовані на оцінювання базових </a:t>
                      </a:r>
                      <a:r>
                        <a:rPr lang="uk-UA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компетентностей</a:t>
                      </a:r>
                      <a:r>
                        <a:rPr lang="uk-UA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математики, а також завдання поглибленого рівня </a:t>
                      </a:r>
                    </a:p>
                    <a:p>
                      <a:pPr algn="ctr"/>
                      <a:endParaRPr lang="uk-UA" sz="1600" b="1" baseline="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(ДПА 1-12 балів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ЗНО 100-200</a:t>
                      </a:r>
                      <a:r>
                        <a:rPr lang="ru-RU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uk-UA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незалежно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</a:t>
                      </a:r>
                      <a:r>
                        <a:rPr lang="uk-UA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ід того планує або не планує вступати</a:t>
                      </a:r>
                      <a:r>
                        <a:rPr lang="uk-UA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закладу вищої освіти, для вступу до якого потрібно складати математику</a:t>
                      </a:r>
                    </a:p>
                    <a:p>
                      <a:pPr algn="l"/>
                      <a:endParaRPr lang="uk-UA" sz="16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uk-UA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складає тест</a:t>
                      </a:r>
                      <a:r>
                        <a:rPr lang="uk-UA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що містить завдання, спрямовані на оцінювання базових </a:t>
                      </a:r>
                      <a:r>
                        <a:rPr lang="uk-UA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компетентностей</a:t>
                      </a:r>
                      <a:r>
                        <a:rPr lang="uk-UA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математики, а також завдання поглибленого рівня</a:t>
                      </a:r>
                    </a:p>
                    <a:p>
                      <a:pPr algn="ctr"/>
                      <a:r>
                        <a:rPr lang="uk-UA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(ДПА 1-12 балів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ЗНО 100-200</a:t>
                      </a:r>
                      <a:r>
                        <a:rPr lang="ru-RU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uk-UA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uk-UA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92D050">
                        <a:alpha val="2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936508"/>
                  </a:ext>
                </a:extLst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3750284" y="278343"/>
            <a:ext cx="3258951" cy="7619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Дворівневі тести</a:t>
            </a:r>
            <a:endParaRPr lang="uk-UA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19200" y="214339"/>
            <a:ext cx="3055862" cy="761999"/>
          </a:xfrm>
        </p:spPr>
        <p:txBody>
          <a:bodyPr>
            <a:noAutofit/>
          </a:bodyPr>
          <a:lstStyle/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ДПА-2021</a:t>
            </a:r>
            <a:b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170623"/>
            <a:ext cx="1425142" cy="861942"/>
          </a:xfrm>
          <a:prstGeom prst="rect">
            <a:avLst/>
          </a:prstGeom>
        </p:spPr>
      </p:pic>
      <p:sp>
        <p:nvSpPr>
          <p:cNvPr id="8" name="Округлений прямокутник 7"/>
          <p:cNvSpPr/>
          <p:nvPr/>
        </p:nvSpPr>
        <p:spPr>
          <a:xfrm>
            <a:off x="302525" y="1088171"/>
            <a:ext cx="8514017" cy="63885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 повної загальної середньої освіти, які цього року вивчали математику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07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1327427" y="-799388"/>
            <a:ext cx="6941256" cy="298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278343"/>
            <a:ext cx="1494414" cy="903838"/>
          </a:xfrm>
          <a:prstGeom prst="rect">
            <a:avLst/>
          </a:prstGeom>
        </p:spPr>
      </p:pic>
      <p:pic>
        <p:nvPicPr>
          <p:cNvPr id="9" name="Picture 4" descr="https://1.bp.blogspot.com/-jOoVpdaUrP4/XhLzGkbAJPI/AAAAAAAAHLE/BGWGCkFiKLUq9oF4SBL30GmHNpMl_OIMwCLcBGAsYHQ/s1600/znos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66" y="2029094"/>
            <a:ext cx="3784690" cy="24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1.bp.blogspot.com/-SJsBHk7R95E/XhLzLStV4mI/AAAAAAAAHLI/EQMmeQpalO8tyRR0qgvlprJRoGIViXtngCLcBGAsYHQ/s1600/znoprof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791" y="1989967"/>
            <a:ext cx="3866708" cy="2447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кутник 10"/>
          <p:cNvSpPr/>
          <p:nvPr/>
        </p:nvSpPr>
        <p:spPr>
          <a:xfrm>
            <a:off x="1826457" y="1058529"/>
            <a:ext cx="5510352" cy="820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варіанти сертифікаційних робіт</a:t>
            </a:r>
          </a:p>
          <a:p>
            <a:pPr algn="ctr"/>
            <a:endParaRPr lang="uk-UA" dirty="0"/>
          </a:p>
        </p:txBody>
      </p:sp>
      <p:sp>
        <p:nvSpPr>
          <p:cNvPr id="12" name="Прямокутник 11"/>
          <p:cNvSpPr/>
          <p:nvPr/>
        </p:nvSpPr>
        <p:spPr>
          <a:xfrm>
            <a:off x="1162333" y="1628983"/>
            <a:ext cx="21655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 стандарту</a:t>
            </a: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4749572" y="1589857"/>
            <a:ext cx="40852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 стандарту та профільний</a:t>
            </a: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круглений прямокутник 15"/>
          <p:cNvSpPr/>
          <p:nvPr/>
        </p:nvSpPr>
        <p:spPr>
          <a:xfrm>
            <a:off x="8280049" y="2965501"/>
            <a:ext cx="322556" cy="2445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555993" y="4587503"/>
            <a:ext cx="3771174" cy="20834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uk-UA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з вибором однієї правильної відповіді – 16</a:t>
            </a:r>
          </a:p>
          <a:p>
            <a:pPr algn="l"/>
            <a:r>
              <a:rPr lang="uk-UA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на встановлення відповідності – 4</a:t>
            </a:r>
          </a:p>
          <a:p>
            <a:pPr algn="l"/>
            <a:r>
              <a:rPr lang="uk-UA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відкритої форми з короткою відповіддю – 6</a:t>
            </a:r>
          </a:p>
          <a:p>
            <a:pPr algn="l"/>
            <a:r>
              <a:rPr lang="uk-UA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відкритої форми з розгорнутою відповіддю – 2</a:t>
            </a:r>
          </a:p>
          <a:p>
            <a:pPr algn="l"/>
            <a:r>
              <a:rPr lang="uk-UA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Усього – 28 завдань</a:t>
            </a:r>
          </a:p>
          <a:p>
            <a:pPr algn="l"/>
            <a:r>
              <a:rPr lang="uk-UA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 виконання – 150 хвилин</a:t>
            </a:r>
            <a:endParaRPr lang="uk-UA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2441580" y="217855"/>
            <a:ext cx="39624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Математика. </a:t>
            </a:r>
          </a:p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ДПА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uk-UA" sz="2400" dirty="0"/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5021486" y="4548376"/>
            <a:ext cx="3752814" cy="21682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uk-UA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з вибором однієї правильної відповіді – 16</a:t>
            </a:r>
          </a:p>
          <a:p>
            <a:pPr algn="l"/>
            <a:r>
              <a:rPr lang="uk-UA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на встановлення відповідності – 4</a:t>
            </a:r>
          </a:p>
          <a:p>
            <a:pPr algn="l"/>
            <a:r>
              <a:rPr lang="uk-UA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відкритої форми з короткою відповіддю – 9</a:t>
            </a:r>
          </a:p>
          <a:p>
            <a:pPr algn="l"/>
            <a:r>
              <a:rPr lang="uk-UA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відкритої форми з розгорнутою відповіддю – 4</a:t>
            </a:r>
          </a:p>
          <a:p>
            <a:pPr algn="l"/>
            <a:r>
              <a:rPr lang="uk-UA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Усього – 34 завдань</a:t>
            </a:r>
          </a:p>
          <a:p>
            <a:pPr algn="l"/>
            <a:r>
              <a:rPr lang="uk-UA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 виконання – 210 хвилин</a:t>
            </a:r>
            <a:endParaRPr lang="uk-UA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37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897" y="415618"/>
            <a:ext cx="1278990" cy="746154"/>
          </a:xfrm>
          <a:prstGeom prst="rect">
            <a:avLst/>
          </a:prstGeom>
        </p:spPr>
      </p:pic>
      <p:pic>
        <p:nvPicPr>
          <p:cNvPr id="5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833">
            <a:off x="377503" y="-388799"/>
            <a:ext cx="8061234" cy="256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Таблиця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198471"/>
              </p:ext>
            </p:extLst>
          </p:nvPr>
        </p:nvGraphicFramePr>
        <p:xfrm>
          <a:off x="704664" y="1828800"/>
          <a:ext cx="8001000" cy="40569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4639">
                  <a:extLst>
                    <a:ext uri="{9D8B030D-6E8A-4147-A177-3AD203B41FA5}">
                      <a16:colId xmlns:a16="http://schemas.microsoft.com/office/drawing/2014/main" val="1704411227"/>
                    </a:ext>
                  </a:extLst>
                </a:gridCol>
                <a:gridCol w="1566361">
                  <a:extLst>
                    <a:ext uri="{9D8B030D-6E8A-4147-A177-3AD203B41FA5}">
                      <a16:colId xmlns:a16="http://schemas.microsoft.com/office/drawing/2014/main" val="3976603877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777389822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4255738509"/>
                    </a:ext>
                  </a:extLst>
                </a:gridCol>
              </a:tblGrid>
              <a:tr h="975269">
                <a:tc rowSpan="2">
                  <a:txBody>
                    <a:bodyPr/>
                    <a:lstStyle/>
                    <a:p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uk-UA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uk-UA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521297"/>
                  </a:ext>
                </a:extLst>
              </a:tr>
              <a:tr h="548731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тестовий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зошит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Зошит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</a:t>
                      </a:r>
                      <a:r>
                        <a:rPr lang="uk-UA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івня</a:t>
                      </a:r>
                      <a:r>
                        <a:rPr lang="uk-UA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стандарту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Зошит</a:t>
                      </a:r>
                      <a:r>
                        <a:rPr lang="uk-UA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</a:t>
                      </a: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івня стандарту та профільного рівня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2926103"/>
                  </a:ext>
                </a:extLst>
              </a:tr>
              <a:tr h="1083632">
                <a:tc>
                  <a:txBody>
                    <a:bodyPr/>
                    <a:lstStyle/>
                    <a:p>
                      <a:pPr algn="l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</a:t>
                      </a:r>
                      <a:r>
                        <a:rPr lang="uk-UA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відведений на виконання (хв)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9473120"/>
                  </a:ext>
                </a:extLst>
              </a:tr>
              <a:tr h="1083632">
                <a:tc>
                  <a:txBody>
                    <a:bodyPr/>
                    <a:lstStyle/>
                    <a:p>
                      <a:pPr algn="l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 завдань ЗНО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225709"/>
                  </a:ext>
                </a:extLst>
              </a:tr>
            </a:tbl>
          </a:graphicData>
        </a:graphic>
      </p:graphicFrame>
      <p:sp>
        <p:nvSpPr>
          <p:cNvPr id="7" name="Прямокутник 6"/>
          <p:cNvSpPr/>
          <p:nvPr/>
        </p:nvSpPr>
        <p:spPr>
          <a:xfrm>
            <a:off x="2497766" y="476287"/>
            <a:ext cx="38207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Математика. </a:t>
            </a:r>
          </a:p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ЗНО-2021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47069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круглений прямокутник 5"/>
          <p:cNvSpPr/>
          <p:nvPr/>
        </p:nvSpPr>
        <p:spPr>
          <a:xfrm>
            <a:off x="381000" y="2302179"/>
            <a:ext cx="8643471" cy="265356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" name="Місце для вмісту 4" descr="Фрагмент екрана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60" y="2106560"/>
            <a:ext cx="8718368" cy="2743200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1935" y="226748"/>
            <a:ext cx="1494414" cy="903838"/>
          </a:xfrm>
          <a:prstGeom prst="rect">
            <a:avLst/>
          </a:prstGeom>
        </p:spPr>
      </p:pic>
      <p:pic>
        <p:nvPicPr>
          <p:cNvPr id="7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594227" y="-932560"/>
            <a:ext cx="7582106" cy="322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330762" y="249844"/>
            <a:ext cx="6019800" cy="7619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сертифікаційних робіт</a:t>
            </a:r>
            <a:endParaRPr lang="uk-UA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 descr="Фрагмент екрана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188" y="1301178"/>
            <a:ext cx="830550" cy="805382"/>
          </a:xfrm>
          <a:prstGeom prst="rect">
            <a:avLst/>
          </a:prstGeom>
        </p:spPr>
      </p:pic>
      <p:pic>
        <p:nvPicPr>
          <p:cNvPr id="3" name="Рисунок 2" descr="Фрагмент екрана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5225979"/>
            <a:ext cx="830550" cy="764632"/>
          </a:xfrm>
          <a:prstGeom prst="rect">
            <a:avLst/>
          </a:prstGeom>
        </p:spPr>
      </p:pic>
      <p:sp>
        <p:nvSpPr>
          <p:cNvPr id="10" name="Прямокутник 9"/>
          <p:cNvSpPr/>
          <p:nvPr/>
        </p:nvSpPr>
        <p:spPr>
          <a:xfrm>
            <a:off x="1916463" y="5312689"/>
            <a:ext cx="4695968" cy="5912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івень стандарту (150 хв)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2331738" y="1515349"/>
            <a:ext cx="5410200" cy="5912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рофільний рівень і рівень стандарту (210 хв)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51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8842" y="267102"/>
            <a:ext cx="1494414" cy="903838"/>
          </a:xfrm>
          <a:prstGeom prst="rect">
            <a:avLst/>
          </a:prstGeom>
        </p:spPr>
      </p:pic>
      <p:pic>
        <p:nvPicPr>
          <p:cNvPr id="5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475773" y="-588587"/>
            <a:ext cx="7582106" cy="261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Фрагмент екрана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"/>
          <a:stretch/>
        </p:blipFill>
        <p:spPr>
          <a:xfrm>
            <a:off x="3200399" y="1923329"/>
            <a:ext cx="2916549" cy="4552863"/>
          </a:xfrm>
          <a:prstGeom prst="rect">
            <a:avLst/>
          </a:prstGeom>
        </p:spPr>
      </p:pic>
      <p:pic>
        <p:nvPicPr>
          <p:cNvPr id="9" name="Рисунок 8" descr="Фрагмент е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628" y="1903940"/>
            <a:ext cx="2858370" cy="4537319"/>
          </a:xfrm>
          <a:prstGeom prst="rect">
            <a:avLst/>
          </a:prstGeom>
        </p:spPr>
      </p:pic>
      <p:sp>
        <p:nvSpPr>
          <p:cNvPr id="10" name="Прямокутник 9"/>
          <p:cNvSpPr/>
          <p:nvPr/>
        </p:nvSpPr>
        <p:spPr>
          <a:xfrm>
            <a:off x="928293" y="1154525"/>
            <a:ext cx="6400549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Довідкові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Фрагмент е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7" y="1903940"/>
            <a:ext cx="3006113" cy="4537319"/>
          </a:xfrm>
          <a:prstGeom prst="rect">
            <a:avLst/>
          </a:prstGeom>
        </p:spPr>
      </p:pic>
      <p:sp>
        <p:nvSpPr>
          <p:cNvPr id="12" name="Прямокутник 11"/>
          <p:cNvSpPr/>
          <p:nvPr/>
        </p:nvSpPr>
        <p:spPr>
          <a:xfrm>
            <a:off x="1867136" y="242877"/>
            <a:ext cx="39624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Математика. </a:t>
            </a:r>
          </a:p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ДПА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3937265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1935" y="226748"/>
            <a:ext cx="1494414" cy="903838"/>
          </a:xfrm>
          <a:prstGeom prst="rect">
            <a:avLst/>
          </a:prstGeom>
        </p:spPr>
      </p:pic>
      <p:pic>
        <p:nvPicPr>
          <p:cNvPr id="5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714269" y="-863115"/>
            <a:ext cx="7582106" cy="322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круглений прямокутник 8"/>
          <p:cNvSpPr/>
          <p:nvPr/>
        </p:nvSpPr>
        <p:spPr>
          <a:xfrm>
            <a:off x="1" y="1447800"/>
            <a:ext cx="4704855" cy="112873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</a:t>
            </a:r>
            <a:r>
              <a:rPr lang="uk-UA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</a:t>
            </a:r>
            <a:r>
              <a:rPr lang="uk-UA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сертифікаційної роботи визначається новою ПРОГРАМОЮ ЗНО з математики, затвердженою Міністерством освіти і науки України</a:t>
            </a:r>
          </a:p>
          <a:p>
            <a:pPr algn="ctr"/>
            <a:r>
              <a:rPr lang="uk-UA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14.12.2019 № 1513</a:t>
            </a:r>
            <a:endParaRPr lang="uk-UA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Фрагмент екрана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" r="1416" b="48947"/>
          <a:stretch/>
        </p:blipFill>
        <p:spPr>
          <a:xfrm>
            <a:off x="1" y="2711339"/>
            <a:ext cx="4704855" cy="1284744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  <p:pic>
        <p:nvPicPr>
          <p:cNvPr id="14" name="Рисунок 13" descr="Фрагмент е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23524"/>
            <a:ext cx="4704855" cy="283447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5" name="Овал 14"/>
          <p:cNvSpPr/>
          <p:nvPr/>
        </p:nvSpPr>
        <p:spPr>
          <a:xfrm>
            <a:off x="685800" y="4463940"/>
            <a:ext cx="990600" cy="64145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Овал 15"/>
          <p:cNvSpPr/>
          <p:nvPr/>
        </p:nvSpPr>
        <p:spPr>
          <a:xfrm>
            <a:off x="1762371" y="4463942"/>
            <a:ext cx="980830" cy="64145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" name="Рисунок 1" descr="Фрагмент екрана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" t="1326" r="1"/>
          <a:stretch/>
        </p:blipFill>
        <p:spPr>
          <a:xfrm>
            <a:off x="4876800" y="2715424"/>
            <a:ext cx="4267199" cy="414257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3" name="Прямокутник 12"/>
          <p:cNvSpPr/>
          <p:nvPr/>
        </p:nvSpPr>
        <p:spPr>
          <a:xfrm>
            <a:off x="2005307" y="266889"/>
            <a:ext cx="39624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Математика. </a:t>
            </a:r>
          </a:p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ДПА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uk-UA" sz="2400" dirty="0"/>
          </a:p>
        </p:txBody>
      </p:sp>
      <p:sp>
        <p:nvSpPr>
          <p:cNvPr id="18" name="Округлений прямокутник 17"/>
          <p:cNvSpPr/>
          <p:nvPr/>
        </p:nvSpPr>
        <p:spPr>
          <a:xfrm>
            <a:off x="4835237" y="1447800"/>
            <a:ext cx="4231008" cy="113617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 конкурсних предметів визначається Умовами прийому на навчання для здобуття вищої освіти в 2021 році, затвердженими наказом Міністерства освіти і науки України від 15.10.2020 №1274</a:t>
            </a:r>
            <a:endParaRPr lang="uk-UA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9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9968"/>
            <a:ext cx="7704667" cy="914400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Демонстраційні варіанти зошитів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9913" y="106714"/>
            <a:ext cx="1410058" cy="914400"/>
          </a:xfrm>
          <a:prstGeom prst="rect">
            <a:avLst/>
          </a:prstGeom>
        </p:spPr>
      </p:pic>
      <p:pic>
        <p:nvPicPr>
          <p:cNvPr id="8" name="Рисунок 7" descr="Фрагмент екран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1048342"/>
            <a:ext cx="4191000" cy="242616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1143000" y="648232"/>
            <a:ext cx="4868705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сайті УЦОЯО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://testportal.gov.ua/</a:t>
            </a: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Фрагмент е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245" y="1048342"/>
            <a:ext cx="4076154" cy="2448934"/>
          </a:xfrm>
          <a:prstGeom prst="rect">
            <a:avLst/>
          </a:prstGeom>
        </p:spPr>
      </p:pic>
      <p:pic>
        <p:nvPicPr>
          <p:cNvPr id="11" name="Рисунок 10" descr="Фрагмент е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1" y="3856635"/>
            <a:ext cx="4419600" cy="2930264"/>
          </a:xfrm>
          <a:prstGeom prst="rect">
            <a:avLst/>
          </a:prstGeom>
        </p:spPr>
      </p:pic>
      <p:pic>
        <p:nvPicPr>
          <p:cNvPr id="12" name="Рисунок 11" descr="Фрагмент е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663391"/>
            <a:ext cx="4190999" cy="3076873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228600" y="2895600"/>
            <a:ext cx="1141970" cy="57890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Овал 13"/>
          <p:cNvSpPr/>
          <p:nvPr/>
        </p:nvSpPr>
        <p:spPr>
          <a:xfrm>
            <a:off x="5183545" y="2490716"/>
            <a:ext cx="1656320" cy="381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/>
        </p:nvSpPr>
        <p:spPr>
          <a:xfrm>
            <a:off x="3120151" y="5486400"/>
            <a:ext cx="914401" cy="29433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Овал 15"/>
          <p:cNvSpPr/>
          <p:nvPr/>
        </p:nvSpPr>
        <p:spPr>
          <a:xfrm>
            <a:off x="6206141" y="3877230"/>
            <a:ext cx="2404459" cy="48462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Овал 16"/>
          <p:cNvSpPr/>
          <p:nvPr/>
        </p:nvSpPr>
        <p:spPr>
          <a:xfrm>
            <a:off x="6206140" y="4315943"/>
            <a:ext cx="2404459" cy="37053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Округлений прямокутник 17"/>
          <p:cNvSpPr/>
          <p:nvPr/>
        </p:nvSpPr>
        <p:spPr>
          <a:xfrm>
            <a:off x="114300" y="1030782"/>
            <a:ext cx="381000" cy="381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круглений прямокутник 18"/>
          <p:cNvSpPr/>
          <p:nvPr/>
        </p:nvSpPr>
        <p:spPr>
          <a:xfrm>
            <a:off x="4533900" y="1186561"/>
            <a:ext cx="381000" cy="381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0" name="Округлений прямокутник 19"/>
          <p:cNvSpPr/>
          <p:nvPr/>
        </p:nvSpPr>
        <p:spPr>
          <a:xfrm>
            <a:off x="114300" y="3688419"/>
            <a:ext cx="381000" cy="381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Округлений прямокутник 20"/>
          <p:cNvSpPr/>
          <p:nvPr/>
        </p:nvSpPr>
        <p:spPr>
          <a:xfrm>
            <a:off x="4724400" y="3633787"/>
            <a:ext cx="381000" cy="381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84257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5494" y="137321"/>
            <a:ext cx="1486439" cy="929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90517" y="2328139"/>
            <a:ext cx="4695943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buClr>
                <a:srgbClr val="C00000"/>
              </a:buClr>
              <a:defRPr/>
            </a:pPr>
            <a:r>
              <a:rPr lang="uk-UA" altLang="ru-RU" sz="36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 сесія  </a:t>
            </a:r>
          </a:p>
          <a:p>
            <a:pPr algn="ctr">
              <a:buClr>
                <a:srgbClr val="C00000"/>
              </a:buClr>
              <a:defRPr/>
            </a:pPr>
            <a:r>
              <a:rPr lang="uk-UA" altLang="ru-RU" sz="36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3600" b="1" kern="0" dirty="0" smtClean="0">
                <a:solidFill>
                  <a:srgbClr val="457E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21.05 -15.06.2021</a:t>
            </a:r>
            <a:endParaRPr lang="uk-UA" altLang="ru-RU" sz="3600" b="1" kern="0" dirty="0">
              <a:solidFill>
                <a:srgbClr val="457E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0943" y="4191000"/>
            <a:ext cx="487509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buClr>
                <a:srgbClr val="C00000"/>
              </a:buClr>
              <a:defRPr/>
            </a:pPr>
            <a:r>
              <a:rPr lang="uk-UA" altLang="ru-RU" sz="36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Додаткова сесія</a:t>
            </a:r>
            <a:r>
              <a:rPr lang="uk-UA" altLang="ru-RU" sz="3600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buClr>
                <a:srgbClr val="C00000"/>
              </a:buClr>
              <a:defRPr/>
            </a:pPr>
            <a:r>
              <a:rPr lang="uk-UA" altLang="ru-RU" sz="3600" b="1" kern="0" dirty="0" smtClean="0">
                <a:solidFill>
                  <a:srgbClr val="457E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29.06 -16.07.2021</a:t>
            </a:r>
            <a:endParaRPr lang="uk-UA" altLang="ru-RU" sz="3600" b="1" kern="0" dirty="0">
              <a:solidFill>
                <a:srgbClr val="457E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2028962" y="-109802"/>
            <a:ext cx="5794314" cy="286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488559" y="852209"/>
            <a:ext cx="4299857" cy="940033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1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Фрагмент е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83"/>
          <a:stretch/>
        </p:blipFill>
        <p:spPr>
          <a:xfrm>
            <a:off x="247829" y="740926"/>
            <a:ext cx="6044480" cy="2682169"/>
          </a:xfrm>
          <a:prstGeom prst="rect">
            <a:avLst/>
          </a:prstGeom>
        </p:spPr>
      </p:pic>
      <p:pic>
        <p:nvPicPr>
          <p:cNvPr id="3" name="Рисунок 2" descr="Фрагмент е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29" y="2533348"/>
            <a:ext cx="4544059" cy="2667372"/>
          </a:xfrm>
          <a:prstGeom prst="rect">
            <a:avLst/>
          </a:prstGeom>
        </p:spPr>
      </p:pic>
      <p:sp>
        <p:nvSpPr>
          <p:cNvPr id="13" name="Округлений прямокутник 12"/>
          <p:cNvSpPr/>
          <p:nvPr/>
        </p:nvSpPr>
        <p:spPr>
          <a:xfrm>
            <a:off x="2774344" y="2285574"/>
            <a:ext cx="6209882" cy="267813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662"/>
          </a:p>
        </p:txBody>
      </p:sp>
      <p:sp>
        <p:nvSpPr>
          <p:cNvPr id="7" name="TextBox 6"/>
          <p:cNvSpPr txBox="1"/>
          <p:nvPr/>
        </p:nvSpPr>
        <p:spPr>
          <a:xfrm>
            <a:off x="3052866" y="2385528"/>
            <a:ext cx="5851686" cy="2137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Зайти на сайт КРЦОЯО  </a:t>
            </a:r>
            <a:r>
              <a:rPr lang="en-US" sz="2215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http://kievtest.org.ua</a:t>
            </a:r>
            <a:r>
              <a:rPr lang="en-US" sz="2215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</a:t>
            </a:r>
            <a:endParaRPr lang="uk-UA" sz="2215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47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Ввести ім’я користувача: </a:t>
            </a:r>
            <a:r>
              <a:rPr lang="en-US" sz="2954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KYIV</a:t>
            </a:r>
            <a:endParaRPr lang="uk-UA" sz="2954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Пароль: </a:t>
            </a:r>
            <a:r>
              <a:rPr lang="en-US" sz="2954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33333</a:t>
            </a:r>
            <a:endParaRPr lang="uk-UA" sz="2954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47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Натиснути «Увійти»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9443" y="4504751"/>
            <a:ext cx="4262866" cy="2048786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15" name="Округлений прямокутник 14"/>
          <p:cNvSpPr/>
          <p:nvPr/>
        </p:nvSpPr>
        <p:spPr>
          <a:xfrm>
            <a:off x="469907" y="4907158"/>
            <a:ext cx="3680062" cy="151606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662"/>
          </a:p>
        </p:txBody>
      </p:sp>
      <p:sp>
        <p:nvSpPr>
          <p:cNvPr id="16" name="TextBox 15"/>
          <p:cNvSpPr txBox="1"/>
          <p:nvPr/>
        </p:nvSpPr>
        <p:spPr>
          <a:xfrm>
            <a:off x="602032" y="4892487"/>
            <a:ext cx="3415814" cy="1171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4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Пароль:</a:t>
            </a:r>
            <a:r>
              <a:rPr lang="en-US" sz="2954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33333</a:t>
            </a:r>
            <a:endParaRPr lang="uk-UA" sz="2954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Натиснути «Ввести»</a:t>
            </a:r>
          </a:p>
        </p:txBody>
      </p:sp>
      <p:sp>
        <p:nvSpPr>
          <p:cNvPr id="9" name="Стрілка вліво 8"/>
          <p:cNvSpPr/>
          <p:nvPr/>
        </p:nvSpPr>
        <p:spPr>
          <a:xfrm>
            <a:off x="2519858" y="3266292"/>
            <a:ext cx="612681" cy="486656"/>
          </a:xfrm>
          <a:prstGeom prst="lef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662"/>
          </a:p>
        </p:txBody>
      </p:sp>
      <p:sp>
        <p:nvSpPr>
          <p:cNvPr id="17" name="Стрілка вправо 16"/>
          <p:cNvSpPr/>
          <p:nvPr/>
        </p:nvSpPr>
        <p:spPr>
          <a:xfrm>
            <a:off x="3869603" y="5731179"/>
            <a:ext cx="2194560" cy="434089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662"/>
          </a:p>
        </p:txBody>
      </p:sp>
      <p:sp>
        <p:nvSpPr>
          <p:cNvPr id="2" name="Прямокутник 1"/>
          <p:cNvSpPr/>
          <p:nvPr/>
        </p:nvSpPr>
        <p:spPr>
          <a:xfrm>
            <a:off x="6539297" y="5556006"/>
            <a:ext cx="997034" cy="175172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92" dirty="0">
                <a:solidFill>
                  <a:srgbClr val="002060"/>
                </a:solidFill>
                <a:latin typeface="Georgia" panose="02040502050405020303" pitchFamily="18" charset="0"/>
              </a:rPr>
              <a:t>ЗПО ЗВО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46673" y="223990"/>
            <a:ext cx="5789658" cy="490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58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 підтримка</a:t>
            </a:r>
          </a:p>
        </p:txBody>
      </p:sp>
      <p:sp>
        <p:nvSpPr>
          <p:cNvPr id="21" name="Овал 20"/>
          <p:cNvSpPr/>
          <p:nvPr/>
        </p:nvSpPr>
        <p:spPr>
          <a:xfrm>
            <a:off x="54591" y="524267"/>
            <a:ext cx="1524000" cy="539689"/>
          </a:xfrm>
          <a:prstGeom prst="ellipse">
            <a:avLst/>
          </a:prstGeom>
          <a:noFill/>
          <a:ln w="222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2251" y="336911"/>
            <a:ext cx="1410058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1764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рагмент е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83"/>
          <a:stretch/>
        </p:blipFill>
        <p:spPr>
          <a:xfrm>
            <a:off x="247829" y="740926"/>
            <a:ext cx="6044480" cy="26821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46673" y="223990"/>
            <a:ext cx="5789658" cy="490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58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 підтримка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3349" y="159698"/>
            <a:ext cx="1410058" cy="914400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762000" y="2438400"/>
            <a:ext cx="1524000" cy="984695"/>
          </a:xfrm>
          <a:prstGeom prst="ellipse">
            <a:avLst/>
          </a:prstGeom>
          <a:noFill/>
          <a:ln w="222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 descr="Фрагмент екрана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" t="35408"/>
          <a:stretch/>
        </p:blipFill>
        <p:spPr>
          <a:xfrm>
            <a:off x="3159738" y="2286000"/>
            <a:ext cx="5791200" cy="2878093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7503348" y="4179398"/>
            <a:ext cx="1447589" cy="984695"/>
          </a:xfrm>
          <a:prstGeom prst="ellipse">
            <a:avLst/>
          </a:prstGeom>
          <a:noFill/>
          <a:ln w="222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Рисунок 10" descr="Фрагмент е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86200"/>
            <a:ext cx="5056583" cy="297536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3600" y="5124234"/>
            <a:ext cx="3423073" cy="1005927"/>
          </a:xfrm>
          <a:prstGeom prst="rect">
            <a:avLst/>
          </a:prstGeom>
        </p:spPr>
      </p:pic>
      <p:sp>
        <p:nvSpPr>
          <p:cNvPr id="13" name="Округлений прямокутник 12"/>
          <p:cNvSpPr/>
          <p:nvPr/>
        </p:nvSpPr>
        <p:spPr>
          <a:xfrm>
            <a:off x="501109" y="2240982"/>
            <a:ext cx="381000" cy="381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круглений прямокутник 13"/>
          <p:cNvSpPr/>
          <p:nvPr/>
        </p:nvSpPr>
        <p:spPr>
          <a:xfrm>
            <a:off x="7122349" y="3988898"/>
            <a:ext cx="381000" cy="381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Округлений прямокутник 14"/>
          <p:cNvSpPr/>
          <p:nvPr/>
        </p:nvSpPr>
        <p:spPr>
          <a:xfrm>
            <a:off x="1923197" y="4930069"/>
            <a:ext cx="381000" cy="381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1934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>
            <a:off x="401476" y="3039342"/>
            <a:ext cx="3123293" cy="1537664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FFFF66"/>
              </a:buClr>
              <a:defRPr/>
            </a:pPr>
            <a:r>
              <a:rPr lang="uk-UA" altLang="uk-UA" sz="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</a:t>
            </a:r>
            <a:r>
              <a:rPr lang="uk-UA" altLang="uk-UA" sz="15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044) 360-70-04</a:t>
            </a:r>
          </a:p>
          <a:p>
            <a:pPr algn="ctr">
              <a:buClr>
                <a:srgbClr val="FFFF66"/>
              </a:buClr>
              <a:defRPr/>
            </a:pPr>
            <a:r>
              <a:rPr lang="uk-UA" altLang="uk-UA" sz="15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(044) 361-42-17               </a:t>
            </a:r>
            <a:r>
              <a:rPr lang="uk-UA" altLang="uk-UA" sz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телефони</a:t>
            </a:r>
            <a:endParaRPr lang="en-US" altLang="uk-UA" sz="15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FFFF66"/>
              </a:buClr>
              <a:defRPr/>
            </a:pPr>
            <a:r>
              <a:rPr lang="uk-UA" altLang="uk-UA" sz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гарячої лінії</a:t>
            </a:r>
          </a:p>
          <a:p>
            <a:pPr algn="ctr">
              <a:buClr>
                <a:srgbClr val="FFFF66"/>
              </a:buClr>
              <a:defRPr/>
            </a:pPr>
            <a:r>
              <a:rPr lang="uk-UA" altLang="uk-UA" sz="1500" noProof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КРЦОЯО</a:t>
            </a:r>
            <a:endParaRPr lang="uk-UA" sz="1500" noProof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486400" y="4785013"/>
            <a:ext cx="3408523" cy="1215737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FFFF66"/>
              </a:buClr>
              <a:defRPr/>
            </a:pPr>
            <a:r>
              <a:rPr lang="en-US" altLang="uk-UA" sz="15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http://testportal.gov.ua </a:t>
            </a:r>
            <a:r>
              <a:rPr lang="uk-UA" altLang="uk-UA" sz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сайт Українського центру   оцінювання якості освіти (УЦОЯО)</a:t>
            </a:r>
          </a:p>
        </p:txBody>
      </p:sp>
      <p:sp>
        <p:nvSpPr>
          <p:cNvPr id="9" name="Овал 8"/>
          <p:cNvSpPr/>
          <p:nvPr/>
        </p:nvSpPr>
        <p:spPr>
          <a:xfrm>
            <a:off x="5679198" y="3039341"/>
            <a:ext cx="3215725" cy="1537665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FFFF66"/>
              </a:buClr>
              <a:defRPr/>
            </a:pPr>
            <a:r>
              <a:rPr lang="en-US" altLang="uk-UA" sz="1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http://</a:t>
            </a:r>
            <a:r>
              <a:rPr lang="en-US" altLang="uk-UA" sz="15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kyivtest.org.ua </a:t>
            </a:r>
            <a:r>
              <a:rPr lang="uk-UA" altLang="uk-UA" sz="15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uk-UA" altLang="uk-UA" sz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сайт Київського регіонального центру оцінювання якості освіти (КРЦОЯО)</a:t>
            </a:r>
          </a:p>
        </p:txBody>
      </p:sp>
      <p:sp>
        <p:nvSpPr>
          <p:cNvPr id="13" name="Овал 12"/>
          <p:cNvSpPr/>
          <p:nvPr/>
        </p:nvSpPr>
        <p:spPr>
          <a:xfrm>
            <a:off x="504438" y="4740253"/>
            <a:ext cx="3056133" cy="1312397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FFFF66"/>
              </a:buClr>
              <a:defRPr/>
            </a:pPr>
            <a:r>
              <a:rPr lang="uk-UA" altLang="uk-UA" sz="15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(044) 486-09-67  </a:t>
            </a:r>
          </a:p>
          <a:p>
            <a:pPr algn="ctr">
              <a:buClr>
                <a:srgbClr val="FFFF66"/>
              </a:buClr>
              <a:defRPr/>
            </a:pPr>
            <a:r>
              <a:rPr lang="uk-UA" altLang="uk-UA" sz="1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телефон гарячої лінії УЦОЯО</a:t>
            </a:r>
          </a:p>
        </p:txBody>
      </p:sp>
      <p:sp>
        <p:nvSpPr>
          <p:cNvPr id="12" name="Овал 11"/>
          <p:cNvSpPr/>
          <p:nvPr/>
        </p:nvSpPr>
        <p:spPr>
          <a:xfrm>
            <a:off x="1671151" y="1366708"/>
            <a:ext cx="5897465" cy="1416265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dirty="0">
                <a:ln>
                  <a:solidFill>
                    <a:srgbClr val="1178BF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вул. Міста Шалетт, 1а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dirty="0">
                <a:ln>
                  <a:solidFill>
                    <a:srgbClr val="1178BF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м. Київ, 02192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dirty="0">
                <a:ln>
                  <a:solidFill>
                    <a:srgbClr val="1178BF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(для листування: а</a:t>
            </a:r>
            <a:r>
              <a:rPr lang="en-US" altLang="uk-UA" dirty="0">
                <a:ln>
                  <a:solidFill>
                    <a:srgbClr val="1178BF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/</a:t>
            </a:r>
            <a:r>
              <a:rPr lang="ru-RU" altLang="uk-UA" dirty="0">
                <a:ln>
                  <a:solidFill>
                    <a:srgbClr val="1178BF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 </a:t>
            </a:r>
            <a:r>
              <a:rPr lang="uk-UA" altLang="uk-UA" dirty="0">
                <a:ln>
                  <a:solidFill>
                    <a:srgbClr val="1178BF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86, м.Київ, 02192)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21210" y="549925"/>
            <a:ext cx="62721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 підтримка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0571" y="3107369"/>
            <a:ext cx="2118627" cy="219305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163225"/>
            <a:ext cx="1486439" cy="89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37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2106999" y="-557395"/>
            <a:ext cx="6018450" cy="286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3223" y="566340"/>
            <a:ext cx="4595256" cy="542316"/>
          </a:xfrm>
          <a:noFill/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ЗНО–2021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040" y="233894"/>
            <a:ext cx="1486439" cy="8990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06502" y="1660702"/>
            <a:ext cx="58326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 ПРОВЕДЕННЯ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8429" y="2060812"/>
            <a:ext cx="7288804" cy="40934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хімія                                                                </a:t>
            </a:r>
            <a:r>
              <a:rPr lang="uk-UA" sz="2000" dirty="0" smtClean="0">
                <a:solidFill>
                  <a:srgbClr val="457E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травня</a:t>
            </a:r>
          </a:p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іспанська мова                                               </a:t>
            </a:r>
            <a:r>
              <a:rPr lang="uk-UA" sz="2000" dirty="0" smtClean="0">
                <a:solidFill>
                  <a:srgbClr val="457E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травня</a:t>
            </a:r>
          </a:p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німецька мова                                                </a:t>
            </a:r>
            <a:r>
              <a:rPr lang="uk-UA" sz="2000" dirty="0" smtClean="0">
                <a:solidFill>
                  <a:srgbClr val="457E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травня</a:t>
            </a:r>
          </a:p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французька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мова                                           </a:t>
            </a:r>
            <a:r>
              <a:rPr lang="uk-UA" sz="2000" dirty="0">
                <a:solidFill>
                  <a:srgbClr val="457E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травня</a:t>
            </a:r>
          </a:p>
          <a:p>
            <a:pPr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англійська мова                                             </a:t>
            </a:r>
            <a:r>
              <a:rPr lang="uk-UA" sz="2000" dirty="0">
                <a:solidFill>
                  <a:srgbClr val="457E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травня</a:t>
            </a:r>
          </a:p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                                                   </a:t>
            </a:r>
            <a:r>
              <a:rPr lang="uk-UA" sz="2000" dirty="0" smtClean="0">
                <a:solidFill>
                  <a:srgbClr val="457E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травня</a:t>
            </a:r>
          </a:p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                                             </a:t>
            </a:r>
            <a:r>
              <a:rPr lang="uk-UA" sz="2000" dirty="0" smtClean="0">
                <a:solidFill>
                  <a:srgbClr val="457E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 червня</a:t>
            </a:r>
          </a:p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мова і література                        </a:t>
            </a:r>
            <a:r>
              <a:rPr lang="uk-UA" sz="2000" dirty="0" smtClean="0">
                <a:solidFill>
                  <a:srgbClr val="457E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 червня</a:t>
            </a:r>
          </a:p>
          <a:p>
            <a:pPr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 України                                              </a:t>
            </a:r>
            <a:r>
              <a:rPr lang="uk-UA" sz="2000" dirty="0">
                <a:solidFill>
                  <a:srgbClr val="457E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 червня</a:t>
            </a:r>
          </a:p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фізика                                                             </a:t>
            </a:r>
            <a:r>
              <a:rPr lang="uk-UA" sz="2000" dirty="0" smtClean="0">
                <a:solidFill>
                  <a:srgbClr val="457E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 червня</a:t>
            </a:r>
          </a:p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біологія                                                           </a:t>
            </a:r>
            <a:r>
              <a:rPr lang="uk-UA" sz="2000" dirty="0" smtClean="0">
                <a:solidFill>
                  <a:srgbClr val="457E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червня</a:t>
            </a:r>
          </a:p>
          <a:p>
            <a:pPr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еографія                                                        </a:t>
            </a:r>
            <a:r>
              <a:rPr lang="uk-UA" sz="2000" dirty="0" smtClean="0">
                <a:solidFill>
                  <a:srgbClr val="457E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червня</a:t>
            </a: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53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2003572" y="-337464"/>
            <a:ext cx="5788390" cy="233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1906" y="113154"/>
            <a:ext cx="1486439" cy="899015"/>
          </a:xfrm>
          <a:prstGeom prst="rect">
            <a:avLst/>
          </a:prstGeom>
        </p:spPr>
      </p:pic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962366958"/>
              </p:ext>
            </p:extLst>
          </p:nvPr>
        </p:nvGraphicFramePr>
        <p:xfrm>
          <a:off x="2143225" y="1337206"/>
          <a:ext cx="667512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0053" y="1106374"/>
            <a:ext cx="581687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457E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ДПА у формі ЗНО</a:t>
            </a:r>
            <a:endParaRPr lang="uk-UA" sz="2400" b="1" dirty="0">
              <a:solidFill>
                <a:srgbClr val="457E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559945" y="3228890"/>
            <a:ext cx="1425379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altLang="ru-RU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altLang="ru-RU" sz="20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 </a:t>
            </a:r>
          </a:p>
          <a:p>
            <a:pPr algn="ctr"/>
            <a:r>
              <a:rPr lang="uk-UA" altLang="ru-RU" sz="20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учнів </a:t>
            </a:r>
            <a:r>
              <a:rPr lang="uk-UA" altLang="ru-RU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(слухачів, студентів)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2554739" y="91693"/>
            <a:ext cx="3886200" cy="1072773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ДПА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03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1981556" y="-204793"/>
            <a:ext cx="5788390" cy="233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163225"/>
            <a:ext cx="1486439" cy="8990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0600" y="1814888"/>
            <a:ext cx="77703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Clr>
                <a:srgbClr val="0033CC"/>
              </a:buClr>
              <a:buSzPct val="95000"/>
              <a:defRPr/>
            </a:pPr>
            <a: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кожного предмета </a:t>
            </a:r>
            <a:endParaRPr lang="uk-UA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Clr>
                <a:srgbClr val="0033CC"/>
              </a:buClr>
              <a:buSzPct val="95000"/>
              <a:defRPr/>
            </a:pPr>
            <a:r>
              <a:rPr lang="uk-UA" alt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 </a:t>
            </a:r>
            <a:r>
              <a:rPr lang="uk-UA" alt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 поріг “склав/не склав” </a:t>
            </a:r>
            <a:endParaRPr lang="ru-RU" altLang="uk-UA" sz="2400" i="1" dirty="0">
              <a:solidFill>
                <a:srgbClr val="002060"/>
              </a:solidFill>
              <a:latin typeface="Times New Roman" panose="02020603050405020304" pitchFamily="18" charset="0"/>
              <a:ea typeface="Gulim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5051" y="3254108"/>
            <a:ext cx="7611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Усі </a:t>
            </a:r>
            <a:r>
              <a:rPr lang="uk-UA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учасники, </a:t>
            </a:r>
            <a: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 подолали </a:t>
            </a:r>
            <a:r>
              <a:rPr lang="uk-UA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поріг,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отримають </a:t>
            </a:r>
            <a:r>
              <a:rPr lang="uk-UA" alt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за шкалою 100</a:t>
            </a:r>
            <a:r>
              <a:rPr lang="en-US" alt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балів</a:t>
            </a:r>
            <a:endParaRPr lang="ru-RU" altLang="ru-RU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4693329"/>
            <a:ext cx="7700614" cy="882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сертифікаційних робіт з різних предметів</a:t>
            </a:r>
            <a:r>
              <a:rPr lang="uk-UA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поріг </a:t>
            </a:r>
            <a:r>
              <a:rPr lang="uk-UA" alt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uk-UA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alt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клав/не склав”  </a:t>
            </a:r>
            <a:r>
              <a:rPr lang="uk-UA" alt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 різний</a:t>
            </a:r>
            <a:endParaRPr lang="uk-UA" altLang="uk-UA" sz="2400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Заголовок 4"/>
          <p:cNvSpPr>
            <a:spLocks noGrp="1"/>
          </p:cNvSpPr>
          <p:nvPr>
            <p:ph type="title"/>
          </p:nvPr>
        </p:nvSpPr>
        <p:spPr>
          <a:xfrm>
            <a:off x="2570127" y="378329"/>
            <a:ext cx="3886200" cy="1072773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ЗНО-2021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70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1514596" y="-204795"/>
            <a:ext cx="5788390" cy="233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3400" y="425904"/>
            <a:ext cx="7620000" cy="1072773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ЗНО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ДПА-2021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(п.37 Календарного плану)</a:t>
            </a:r>
            <a:endParaRPr lang="uk-UA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163225"/>
            <a:ext cx="1486439" cy="899015"/>
          </a:xfrm>
          <a:prstGeom prst="rect">
            <a:avLst/>
          </a:prstGeom>
        </p:spPr>
      </p:pic>
      <p:sp>
        <p:nvSpPr>
          <p:cNvPr id="7" name="Округлений прямокутник 6"/>
          <p:cNvSpPr/>
          <p:nvPr/>
        </p:nvSpPr>
        <p:spPr>
          <a:xfrm>
            <a:off x="1494090" y="1662129"/>
            <a:ext cx="2736946" cy="119079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800"/>
              </a:spcAft>
              <a:defRPr/>
            </a:pPr>
            <a:r>
              <a:rPr lang="uk-UA" altLang="ru-RU" b="1" dirty="0" smtClean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ЗНО</a:t>
            </a:r>
            <a:r>
              <a:rPr lang="en-US" altLang="ru-RU" b="1" dirty="0" smtClean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/</a:t>
            </a:r>
            <a:r>
              <a:rPr lang="uk-UA" altLang="ru-RU" b="1" dirty="0" smtClean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ДПА </a:t>
            </a:r>
            <a:r>
              <a:rPr lang="uk-UA" altLang="ru-RU" dirty="0" smtClean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на </a:t>
            </a:r>
            <a:r>
              <a:rPr lang="uk-UA" altLang="ru-RU" dirty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інформаційних сторінках </a:t>
            </a:r>
            <a:r>
              <a:rPr lang="uk-UA" altLang="ru-RU" dirty="0" smtClean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учасників</a:t>
            </a:r>
            <a:endParaRPr lang="uk-UA" altLang="ru-RU" dirty="0">
              <a:solidFill>
                <a:schemeClr val="tx1"/>
              </a:solidFill>
              <a:latin typeface="Century Schoolbook" panose="020406040505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круглений прямокутник 8"/>
          <p:cNvSpPr/>
          <p:nvPr/>
        </p:nvSpPr>
        <p:spPr>
          <a:xfrm>
            <a:off x="5212648" y="1658555"/>
            <a:ext cx="2701158" cy="122147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800"/>
              </a:spcAft>
              <a:defRPr/>
            </a:pPr>
            <a:r>
              <a:rPr lang="uk-UA" altLang="ru-RU" b="1" dirty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ДПА </a:t>
            </a:r>
            <a:r>
              <a:rPr lang="uk-UA" altLang="ru-RU" dirty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в електронному варіанті на сторінках закладів </a:t>
            </a:r>
            <a:r>
              <a:rPr lang="uk-UA" altLang="ru-RU" dirty="0" smtClean="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освіти</a:t>
            </a:r>
            <a:endParaRPr lang="uk-UA" altLang="ru-RU" dirty="0">
              <a:solidFill>
                <a:schemeClr val="tx1"/>
              </a:solidFill>
              <a:latin typeface="Century Schoolbook" panose="020406040505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Місце для вмісту 10"/>
          <p:cNvSpPr txBox="1">
            <a:spLocks noGrp="1"/>
          </p:cNvSpPr>
          <p:nvPr>
            <p:ph idx="1"/>
          </p:nvPr>
        </p:nvSpPr>
        <p:spPr>
          <a:xfrm>
            <a:off x="1416024" y="2307125"/>
            <a:ext cx="7456649" cy="4875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Aft>
                <a:spcPts val="1800"/>
              </a:spcAft>
              <a:buNone/>
              <a:defRPr/>
            </a:pPr>
            <a:endParaRPr lang="en-US" alt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r>
              <a:rPr lang="uk-UA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4.06.2021  </a:t>
            </a:r>
            <a:r>
              <a:rPr lang="uk-UA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хімії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r>
              <a:rPr lang="uk-UA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18.06.2021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іноземних мов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r>
              <a:rPr lang="uk-UA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22.06.2021  </a:t>
            </a: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математики,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фізики</a:t>
            </a: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alt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r>
              <a:rPr lang="uk-UA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25.06.2021  </a:t>
            </a: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української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мови, української мови і </a:t>
            </a:r>
            <a:r>
              <a:rPr lang="uk-UA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літератури, історії України,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біології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r>
              <a:rPr lang="uk-UA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30.06.2021 </a:t>
            </a:r>
            <a:r>
              <a:rPr lang="uk-UA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географії</a:t>
            </a:r>
            <a:endParaRPr lang="uk-UA" alt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endParaRPr lang="uk-UA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84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круглений прямокутник 1"/>
          <p:cNvSpPr/>
          <p:nvPr/>
        </p:nvSpPr>
        <p:spPr>
          <a:xfrm>
            <a:off x="1319551" y="3865569"/>
            <a:ext cx="6659308" cy="2438400"/>
          </a:xfrm>
          <a:prstGeom prst="roundRect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400"/>
          </a:p>
        </p:txBody>
      </p:sp>
      <p:sp>
        <p:nvSpPr>
          <p:cNvPr id="17" name="Округлений прямокутник 16"/>
          <p:cNvSpPr/>
          <p:nvPr/>
        </p:nvSpPr>
        <p:spPr>
          <a:xfrm>
            <a:off x="5994158" y="2746337"/>
            <a:ext cx="2014360" cy="65940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круглений прямокутник 14"/>
          <p:cNvSpPr/>
          <p:nvPr/>
        </p:nvSpPr>
        <p:spPr>
          <a:xfrm>
            <a:off x="1319550" y="2770276"/>
            <a:ext cx="2024240" cy="65940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1040" y="233894"/>
            <a:ext cx="1486439" cy="899015"/>
          </a:xfrm>
          <a:prstGeom prst="rect">
            <a:avLst/>
          </a:prstGeom>
        </p:spPr>
      </p:pic>
      <p:pic>
        <p:nvPicPr>
          <p:cNvPr id="5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1647446" y="-632457"/>
            <a:ext cx="6018450" cy="286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761072" y="329554"/>
            <a:ext cx="5554128" cy="940033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ДПА/ЗНО 2021</a:t>
            </a:r>
            <a:b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п.5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Календарного плану)</a:t>
            </a:r>
            <a:endParaRPr lang="uk-UA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круглений прямокутник 8"/>
          <p:cNvSpPr/>
          <p:nvPr/>
        </p:nvSpPr>
        <p:spPr>
          <a:xfrm>
            <a:off x="1074370" y="1644547"/>
            <a:ext cx="2735630" cy="92449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22.01.2021</a:t>
            </a:r>
            <a:endParaRPr lang="uk-UA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круглений прямокутник 9"/>
          <p:cNvSpPr/>
          <p:nvPr/>
        </p:nvSpPr>
        <p:spPr>
          <a:xfrm>
            <a:off x="5638800" y="1622938"/>
            <a:ext cx="2713630" cy="92449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29.01.2021</a:t>
            </a:r>
            <a:endParaRPr lang="uk-UA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4"/>
          <p:cNvSpPr txBox="1">
            <a:spLocks/>
          </p:cNvSpPr>
          <p:nvPr/>
        </p:nvSpPr>
        <p:spPr>
          <a:xfrm>
            <a:off x="1300394" y="2755507"/>
            <a:ext cx="1981200" cy="61153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ір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4"/>
          <p:cNvSpPr txBox="1">
            <a:spLocks/>
          </p:cNvSpPr>
          <p:nvPr/>
        </p:nvSpPr>
        <p:spPr>
          <a:xfrm>
            <a:off x="5994158" y="2754827"/>
            <a:ext cx="2048701" cy="61153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4"/>
          <p:cNvSpPr txBox="1">
            <a:spLocks/>
          </p:cNvSpPr>
          <p:nvPr/>
        </p:nvSpPr>
        <p:spPr>
          <a:xfrm>
            <a:off x="1761071" y="4745119"/>
            <a:ext cx="5791200" cy="61153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ідповідальних за формування комплектів реєстраційних документів учнів (слухачів, студентів), які проходитимуть  ДПА у формі ЗНО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 сполучна лінія 5"/>
          <p:cNvCxnSpPr/>
          <p:nvPr/>
        </p:nvCxnSpPr>
        <p:spPr>
          <a:xfrm>
            <a:off x="2331670" y="3429685"/>
            <a:ext cx="0" cy="4358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15"/>
          <p:cNvCxnSpPr/>
          <p:nvPr/>
        </p:nvCxnSpPr>
        <p:spPr>
          <a:xfrm>
            <a:off x="7010400" y="3429685"/>
            <a:ext cx="0" cy="4358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977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86361"/>
            <a:ext cx="1486439" cy="8990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9185" y="1939313"/>
            <a:ext cx="639417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uk-UA" altLang="ko-KR" sz="3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Реєстрація на ЗНО </a:t>
            </a:r>
            <a:endParaRPr lang="uk-UA" altLang="ko-KR" sz="320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Gulim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uk-UA" altLang="ko-KR" sz="1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Gulim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uk-UA" altLang="ko-KR" sz="2000" dirty="0">
                <a:solidFill>
                  <a:srgbClr val="457EA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Schoolbook" panose="02040604050505020304" pitchFamily="18" charset="0"/>
                <a:ea typeface="Gulim"/>
                <a:cs typeface="Times New Roman" panose="02020603050405020304" pitchFamily="18" charset="0"/>
              </a:rPr>
              <a:t> </a:t>
            </a:r>
            <a:r>
              <a:rPr lang="ru-RU" altLang="ko-KR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д</a:t>
            </a:r>
            <a:r>
              <a:rPr lang="ru-RU" alt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ля </a:t>
            </a:r>
            <a:r>
              <a:rPr lang="ru-RU" altLang="uk-UA" b="1" dirty="0">
                <a:solidFill>
                  <a:srgbClr val="002060"/>
                </a:solidFill>
                <a:latin typeface="Times New Roman" panose="02020603050405020304" pitchFamily="18" charset="0"/>
                <a:ea typeface="Gulim"/>
                <a:cs typeface="Times New Roman" panose="02020603050405020304" pitchFamily="18" charset="0"/>
              </a:rPr>
              <a:t>учнів (слухачів, студентів), які складатимуть державну підсумкову атестацію у формі зовнішнього незалежного оцінювання: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72051" y="3918042"/>
            <a:ext cx="72759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73050" algn="just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uk-UA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</a:t>
            </a:r>
            <a:r>
              <a:rPr lang="en-US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uk-UA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.02 </a:t>
            </a:r>
            <a:r>
              <a:rPr lang="uk-UA" altLang="uk-UA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01</a:t>
            </a:r>
            <a:r>
              <a:rPr lang="uk-UA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.03.202</a:t>
            </a:r>
            <a:r>
              <a:rPr lang="en-US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uk-UA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alt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подання закладами освіти </a:t>
            </a:r>
            <a:r>
              <a:rPr lang="uk-UA" alt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реєстраційних </a:t>
            </a:r>
            <a:r>
              <a:rPr lang="uk-UA" alt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документів учасників для </a:t>
            </a:r>
            <a:r>
              <a:rPr lang="uk-UA" alt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участі у зовнішньому незалежному </a:t>
            </a:r>
            <a:r>
              <a:rPr lang="uk-UA" alt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оцінюванні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8403" y="5188885"/>
            <a:ext cx="7275997" cy="75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alt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uk-UA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.02 -</a:t>
            </a:r>
            <a:r>
              <a:rPr lang="uk-UA" altLang="uk-UA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05</a:t>
            </a:r>
            <a:r>
              <a:rPr lang="uk-UA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.03.202</a:t>
            </a:r>
            <a:r>
              <a:rPr lang="en-US" alt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alt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uk-UA" alt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унесення </a:t>
            </a:r>
            <a:r>
              <a:rPr lang="uk-UA" alt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 </a:t>
            </a:r>
            <a:r>
              <a:rPr lang="uk-UA" alt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реєстраційних даних (перереєстрація)</a:t>
            </a:r>
          </a:p>
        </p:txBody>
      </p:sp>
      <p:pic>
        <p:nvPicPr>
          <p:cNvPr id="12" name="Picture 2" descr="Серебряный ход кисти яркого блеска или абстрактный мазок лиманды с  текстурой Smudge на белой предпосылке Изолированное блестящее Стоковое  Изображение - изображение насчитывающей наконечников, творческо: 10533280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139">
            <a:off x="573173" y="-782374"/>
            <a:ext cx="7855662" cy="286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642547" y="-100641"/>
            <a:ext cx="7415871" cy="1981200"/>
          </a:xfrm>
        </p:spPr>
        <p:txBody>
          <a:bodyPr>
            <a:noAutofit/>
          </a:bodyPr>
          <a:lstStyle/>
          <a:p>
            <a:r>
              <a:rPr lang="uk-UA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КОМПЛЕКТІВ РЕЄСТРАЦІЙНИХ ДОКУМЕНТІВ </a:t>
            </a:r>
            <a:br>
              <a:rPr lang="uk-UA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(п.9, 10 Календарного плану)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71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акс">
  <a:themeElements>
    <a:clrScheme name="Настроювані 4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FBE1A1"/>
      </a:accent2>
      <a:accent3>
        <a:srgbClr val="A5AB81"/>
      </a:accent3>
      <a:accent4>
        <a:srgbClr val="F9BD66"/>
      </a:accent4>
      <a:accent5>
        <a:srgbClr val="7BA79D"/>
      </a:accent5>
      <a:accent6>
        <a:srgbClr val="968C8C"/>
      </a:accent6>
      <a:hlink>
        <a:srgbClr val="F7B615"/>
      </a:hlink>
      <a:folHlink>
        <a:srgbClr val="F69D1A"/>
      </a:folHlink>
    </a:clrScheme>
    <a:fontScheme name="Пара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Чітка тінь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EBEC8F79-A447-43FC-8E81-85E8468AF3F9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Паралакс</Template>
  <TotalTime>6970</TotalTime>
  <Words>1533</Words>
  <Application>Microsoft Office PowerPoint</Application>
  <PresentationFormat>Экран (4:3)</PresentationFormat>
  <Paragraphs>278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3" baseType="lpstr">
      <vt:lpstr>Arial</vt:lpstr>
      <vt:lpstr>Behrens KursivC</vt:lpstr>
      <vt:lpstr>Calibri</vt:lpstr>
      <vt:lpstr>Cambria</vt:lpstr>
      <vt:lpstr>Century Schoolbook</vt:lpstr>
      <vt:lpstr>Corbel</vt:lpstr>
      <vt:lpstr>Georgia</vt:lpstr>
      <vt:lpstr>Gulim</vt:lpstr>
      <vt:lpstr>Times New Roman</vt:lpstr>
      <vt:lpstr>Wingdings</vt:lpstr>
      <vt:lpstr>Паралакс</vt:lpstr>
      <vt:lpstr> ЗОВНІШНЄ НЕЗАЛЕЖНЕ ОЦІНЮВАННЯ-2021</vt:lpstr>
      <vt:lpstr>Нормативні документи</vt:lpstr>
      <vt:lpstr>ЗНО-2021</vt:lpstr>
      <vt:lpstr>ЗНО–2021</vt:lpstr>
      <vt:lpstr>ДПА/ЗНО-2021</vt:lpstr>
      <vt:lpstr>ЗНО-2021</vt:lpstr>
      <vt:lpstr>Результати ЗНО/ДПА-2021 (п.37 Календарного плану)</vt:lpstr>
      <vt:lpstr>ДПА/ЗНО 2021 (п.5 Календарного плану)</vt:lpstr>
      <vt:lpstr>ФОРМУВАННЯ КОМПЛЕКТІВ РЕЄСТРАЦІЙНИХ ДОКУМЕНТІВ  (п.9, 10 Календарного плану)</vt:lpstr>
      <vt:lpstr>Презентация PowerPoint</vt:lpstr>
      <vt:lpstr>ПРОБНЕ ЗНО-2021 </vt:lpstr>
      <vt:lpstr>ПРОБНЕ ЗНО-2021</vt:lpstr>
      <vt:lpstr>Презентация PowerPoint</vt:lpstr>
      <vt:lpstr>ПРОБНЕ ЗНО-2021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ДПА-2021 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Демонстраційні варіанти зошитів</vt:lpstr>
      <vt:lpstr>Презентация PowerPoint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Администратор</cp:lastModifiedBy>
  <cp:revision>507</cp:revision>
  <cp:lastPrinted>2020-10-07T12:47:52Z</cp:lastPrinted>
  <dcterms:created xsi:type="dcterms:W3CDTF">2016-11-18T14:12:19Z</dcterms:created>
  <dcterms:modified xsi:type="dcterms:W3CDTF">2020-11-24T13:52:39Z</dcterms:modified>
</cp:coreProperties>
</file>