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4" r:id="rId4"/>
    <p:sldId id="266" r:id="rId5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4B17"/>
    <a:srgbClr val="FFFF99"/>
    <a:srgbClr val="FFFF66"/>
    <a:srgbClr val="FFCC99"/>
    <a:srgbClr val="FFFFFF"/>
    <a:srgbClr val="CCFFCC"/>
    <a:srgbClr val="CCFFFF"/>
    <a:srgbClr val="DBF6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9C33FC-16EA-43BF-BC48-A3E6365E0A74}" type="datetimeFigureOut">
              <a:rPr lang="ru-RU"/>
              <a:pPr>
                <a:defRPr/>
              </a:pPr>
              <a:t>05.06.2020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8D8E24-7DFA-40D2-8B2B-E73A5766E86A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3526715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99A407-570A-45F5-BBC6-0FC214974840}" type="datetimeFigureOut">
              <a:rPr lang="ru-RU"/>
              <a:pPr>
                <a:defRPr/>
              </a:pPr>
              <a:t>05.06.2020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A88282-00B2-481B-885E-49858692EEB5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956438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DDA6F2-E998-4B1C-BDAE-EF9838EEA465}" type="datetimeFigureOut">
              <a:rPr lang="ru-RU"/>
              <a:pPr>
                <a:defRPr/>
              </a:pPr>
              <a:t>05.06.2020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05463E-21DF-4EB6-BE7F-EDEE64BA73DA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037124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213D9C-DAF0-44A1-B032-2206BDD58104}" type="datetimeFigureOut">
              <a:rPr lang="ru-RU"/>
              <a:pPr>
                <a:defRPr/>
              </a:pPr>
              <a:t>05.06.2020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E9D431-AA5E-4091-A050-5D13707C22B3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5021654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ABD6FA-4267-43C3-B7B7-C2EB7BC763E4}" type="datetimeFigureOut">
              <a:rPr lang="ru-RU"/>
              <a:pPr>
                <a:defRPr/>
              </a:pPr>
              <a:t>05.06.2020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A5D2AA-5EFD-4E8F-8314-68E06A9B04B2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185104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58EA33-539D-4B02-8DEA-E92392BEC63E}" type="datetimeFigureOut">
              <a:rPr lang="ru-RU"/>
              <a:pPr>
                <a:defRPr/>
              </a:pPr>
              <a:t>05.06.2020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6DF227-E7DE-4264-A178-846283613093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4786263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C4E218-581E-457F-ADF1-769F499D443F}" type="datetimeFigureOut">
              <a:rPr lang="ru-RU"/>
              <a:pPr>
                <a:defRPr/>
              </a:pPr>
              <a:t>05.06.2020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DB8FA6-969C-4880-BAFD-2D447864DACA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5044628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C163AA-69B7-4071-A5BF-31BE69C78B53}" type="datetimeFigureOut">
              <a:rPr lang="ru-RU"/>
              <a:pPr>
                <a:defRPr/>
              </a:pPr>
              <a:t>05.06.2020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E4240D-D1C4-4D97-A019-CF0BC45802A6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095932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782972-E00D-4747-9BBF-80B682B518A7}" type="datetimeFigureOut">
              <a:rPr lang="ru-RU"/>
              <a:pPr>
                <a:defRPr/>
              </a:pPr>
              <a:t>05.06.2020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A80338-88E4-4E7C-AA08-49EA353B25E7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213383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EB9970-EF95-44BD-99C3-7713A68588C5}" type="datetimeFigureOut">
              <a:rPr lang="ru-RU"/>
              <a:pPr>
                <a:defRPr/>
              </a:pPr>
              <a:t>05.06.2020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2EA685-53F2-4707-B28D-F5150386D26F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9539712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7DF8F4-87FF-4513-BBB6-55040F65880E}" type="datetimeFigureOut">
              <a:rPr lang="ru-RU"/>
              <a:pPr>
                <a:defRPr/>
              </a:pPr>
              <a:t>05.06.2020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973783-FF94-4D3B-AC70-D0F1B6A0AC84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775617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3B96FCC-2D00-4330-9CD8-AF960F1E206D}" type="datetimeFigureOut">
              <a:rPr lang="ru-RU"/>
              <a:pPr>
                <a:defRPr/>
              </a:pPr>
              <a:t>05.06.2020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F887F463-A436-4ADB-8A8F-EABB0906F1CA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205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2052" name="Picture 2" descr="ÐÐ°ÑÑÐ¸Ð½ÐºÐ¸ Ð¿Ð¾ Ð·Ð°Ð¿ÑÐ¾ÑÑ ÑÐ°Ð±Ð»Ð¾Ð½ ÑÐºÐ¾Ð»Ð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258888" y="1844675"/>
            <a:ext cx="6626225" cy="4752975"/>
          </a:xfrm>
          <a:prstGeom prst="rect">
            <a:avLst/>
          </a:prstGeom>
          <a:solidFill>
            <a:srgbClr val="FFFF99"/>
          </a:solidFill>
          <a:ln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dirty="0"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  <a:t>Шановні батьки  майбутніх першокласників!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 sz="2400" dirty="0">
              <a:solidFill>
                <a:schemeClr val="tx2">
                  <a:lumMod val="50000"/>
                </a:schemeClr>
              </a:solidFill>
              <a:latin typeface="Arial Black" pitchFamily="34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dirty="0"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  <a:t>Подача документів до 1-го класу відбуватиметься з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dirty="0">
                <a:solidFill>
                  <a:srgbClr val="C00000"/>
                </a:solidFill>
                <a:latin typeface="Arial Black" pitchFamily="34" charset="0"/>
              </a:rPr>
              <a:t>02 червня 2020 року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dirty="0">
                <a:solidFill>
                  <a:srgbClr val="C00000"/>
                </a:solidFill>
                <a:latin typeface="Arial Black" pitchFamily="34" charset="0"/>
              </a:rPr>
              <a:t>до 01 липня 2020 року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dirty="0">
                <a:solidFill>
                  <a:srgbClr val="C00000"/>
                </a:solidFill>
                <a:latin typeface="Arial Black" pitchFamily="34" charset="0"/>
              </a:rPr>
              <a:t>згідно з графіком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dirty="0">
                <a:solidFill>
                  <a:srgbClr val="C00000"/>
                </a:solidFill>
                <a:latin typeface="Arial Black" pitchFamily="34" charset="0"/>
              </a:rPr>
              <a:t>(основна школа – гімнастична зала).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dirty="0"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  <a:t>Останній день прийому документів –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dirty="0"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  <a:t>30 червня 2020 року.</a:t>
            </a:r>
            <a:endParaRPr lang="ru-RU" sz="2400" dirty="0">
              <a:solidFill>
                <a:schemeClr val="tx2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2054" name="Picture 5" descr="x_d2f9893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03350" cy="162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307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3076" name="Picture 2" descr="ÐÐ°ÑÑÐ¸Ð½ÐºÐ¸ Ð¿Ð¾ Ð·Ð°Ð¿ÑÐ¾ÑÑ ÑÐ°Ð±Ð»Ð¾Ð½ ÑÐºÐ¾Ð»Ð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258888" y="1557338"/>
            <a:ext cx="6553200" cy="5040312"/>
          </a:xfrm>
          <a:prstGeom prst="rect">
            <a:avLst/>
          </a:prstGeom>
          <a:solidFill>
            <a:srgbClr val="FFFF66"/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Шановні батьки  майбутніх першокласників!</a:t>
            </a:r>
            <a:endParaRPr lang="uk-UA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Прийом документів до 1-го</a:t>
            </a:r>
            <a:endParaRPr lang="uk-UA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8" name="Picture 5" descr="x_d2f9893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87450" cy="109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116013" y="1196975"/>
            <a:ext cx="7272337" cy="5661025"/>
          </a:xfrm>
          <a:prstGeom prst="rect">
            <a:avLst/>
          </a:prstGeom>
          <a:solidFill>
            <a:srgbClr val="FFFF99"/>
          </a:solidFill>
          <a:ln w="1905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Шановні батьки  майбутніх першокласників!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Прийом документів до 1-го класу за місцем проживання дитини відбуватиметься з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02 червня 2020 року до 30 червня 2020 року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(за попереднім записом т. 418-76-08 згідно з графіком, з дотриманням карантинних заходів)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69875" indent="-269875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НЕОБХІДНІ ДОКУМЕНТИ (у повному обсязі):</a:t>
            </a:r>
          </a:p>
          <a:p>
            <a:pPr marL="360363" indent="-360363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uk-UA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Паспорт одного з батьків.</a:t>
            </a:r>
          </a:p>
          <a:p>
            <a:pPr marL="360363" indent="-360363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uk-UA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Оригінал та копія свідоцтва про народження дитини.</a:t>
            </a:r>
          </a:p>
          <a:p>
            <a:pPr marL="360363" indent="-360363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uk-UA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Оригінали медичних довідок  форм № 086-1/о, № 063/</a:t>
            </a:r>
            <a:r>
              <a:rPr lang="uk-UA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uk-UA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60363" indent="-360363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uk-UA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Документ, що підтверджує місце проживання дитини.</a:t>
            </a:r>
            <a:endParaRPr lang="uk-UA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i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Місце проживання дитини можна підтвердити                                      наступними документами:</a:t>
            </a:r>
          </a:p>
          <a:p>
            <a:pPr marL="269875" indent="-269875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uk-UA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Паспорт одного з батьків.</a:t>
            </a:r>
          </a:p>
          <a:p>
            <a:pPr marL="269875" indent="-269875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uk-UA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Довідка про реєстрацію місця проживання.</a:t>
            </a:r>
          </a:p>
          <a:p>
            <a:pPr marL="269875" indent="-269875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uk-UA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Довідка про взяття на облік внутрішньо переміщеної особи.</a:t>
            </a:r>
          </a:p>
          <a:p>
            <a:pPr marL="269875" indent="-2698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4. Документ, що засвідчує право власності чи користування житлом.</a:t>
            </a:r>
          </a:p>
          <a:p>
            <a:pPr marL="269875" indent="-2698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5. Акт обстеження проживання або будь-який інший офіційний документ, що підтверджує місце проживання</a:t>
            </a:r>
            <a:r>
              <a:rPr lang="uk-UA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409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4100" name="Picture 2" descr="ÐÐ°ÑÑÐ¸Ð½ÐºÐ¸ Ð¿Ð¾ Ð·Ð°Ð¿ÑÐ¾ÑÑ ÑÐ°Ð±Ð»Ð¾Ð½ ÑÐºÐ¾Ð»Ð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258888" y="1557338"/>
            <a:ext cx="6553200" cy="5040312"/>
          </a:xfrm>
          <a:prstGeom prst="rect">
            <a:avLst/>
          </a:prstGeom>
          <a:solidFill>
            <a:srgbClr val="FFFF66"/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Шановні батьки  майбутніх першокласників!</a:t>
            </a:r>
            <a:endParaRPr lang="uk-UA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Прийом документів до 1-го</a:t>
            </a:r>
            <a:endParaRPr lang="uk-UA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2" name="Picture 5" descr="x_d2f9893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87450" cy="109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116013" y="1196975"/>
            <a:ext cx="7272337" cy="5661025"/>
          </a:xfrm>
          <a:prstGeom prst="rect">
            <a:avLst/>
          </a:prstGeom>
          <a:solidFill>
            <a:srgbClr val="FFFF99"/>
          </a:solidFill>
          <a:ln w="1905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Шановні батьки  майбутніх першокласників!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Просимо Вас для  ефективності процесу прийому документів дотримуватись певних правил: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uk-UA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Підготувати заздалегідь необхідні документи для зарахування дитини до 1-го класу.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uk-UA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Обов</a:t>
            </a:r>
            <a:r>
              <a:rPr lang="en-US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язково</a:t>
            </a:r>
            <a:r>
              <a:rPr lang="uk-UA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 телефонному режимі уточнити дату та час подачі документів.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uk-UA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Завітати до закладу у визначений час із документами.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uk-UA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Написати заяву та надати згоду на обробку персональних даних.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uk-UA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Використовувати маску в приміщенні школи.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uk-UA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Дотримуватись порядку та соціальної дистанції (1,5 – 2 м) в зоні очікування.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 повагою та побажанням доброго здоров</a:t>
            </a:r>
            <a:r>
              <a:rPr lang="en-US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 адміністрація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512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5124" name="Picture 2" descr="ÐÐ°ÑÑÐ¸Ð½ÐºÐ¸ Ð¿Ð¾ Ð·Ð°Ð¿ÑÐ¾ÑÑ ÑÐ°Ð±Ð»Ð¾Ð½ ÑÐºÐ¾Ð»Ð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258888" y="1557338"/>
            <a:ext cx="6553200" cy="5040312"/>
          </a:xfrm>
          <a:prstGeom prst="rect">
            <a:avLst/>
          </a:prstGeom>
          <a:solidFill>
            <a:srgbClr val="FFFF66"/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Шановні батьки  майбутніх першокласників!</a:t>
            </a:r>
            <a:endParaRPr lang="uk-UA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Прийом документів до 1-го</a:t>
            </a:r>
            <a:endParaRPr lang="uk-UA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6" name="Picture 5" descr="x_d2f9893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87450" cy="109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116013" y="1196975"/>
            <a:ext cx="7272337" cy="5661025"/>
          </a:xfrm>
          <a:prstGeom prst="rect">
            <a:avLst/>
          </a:prstGeom>
          <a:solidFill>
            <a:srgbClr val="FFFF99"/>
          </a:solidFill>
          <a:ln w="1905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Шановні батьки  майбутніх першокласників!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Звертаємо Вашу увагу на терміни зарахування до 1-х класів: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02.06</a:t>
            </a:r>
            <a:r>
              <a:rPr lang="uk-UA" b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.- </a:t>
            </a:r>
            <a:r>
              <a:rPr lang="uk-UA" b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30.06.2020 </a:t>
            </a:r>
            <a:r>
              <a:rPr lang="uk-UA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прийом документів за попереднім записом.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02.07.2020 – зарахування за гарантованим правом (місце 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реєстрації, підтверджене місце реєстрації, брати/сестри, діти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працівників ЗЗСО).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09.07.2020 – жеребкування на вільні місця  відповідно до порядку.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15.07.2020 – зарахування на вільні місця за результатами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жеребкування.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До 01.09.2020 – зарахування на вільні місця в разі наявності.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376</Words>
  <Application>Microsoft Office PowerPoint</Application>
  <PresentationFormat>Экран (4:3)</PresentationFormat>
  <Paragraphs>53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Arial</vt:lpstr>
      <vt:lpstr>Calibri</vt:lpstr>
      <vt:lpstr>Arial Black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Acer</dc:creator>
  <cp:lastModifiedBy>Пользователь Windows</cp:lastModifiedBy>
  <cp:revision>7</cp:revision>
  <dcterms:created xsi:type="dcterms:W3CDTF">2019-03-16T19:19:51Z</dcterms:created>
  <dcterms:modified xsi:type="dcterms:W3CDTF">2020-06-05T05:15:15Z</dcterms:modified>
</cp:coreProperties>
</file>